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7" r:id="rId1"/>
  </p:sldMasterIdLst>
  <p:notesMasterIdLst>
    <p:notesMasterId r:id="rId101"/>
  </p:notesMasterIdLst>
  <p:handoutMasterIdLst>
    <p:handoutMasterId r:id="rId102"/>
  </p:handoutMasterIdLst>
  <p:sldIdLst>
    <p:sldId id="283" r:id="rId2"/>
    <p:sldId id="309" r:id="rId3"/>
    <p:sldId id="399" r:id="rId4"/>
    <p:sldId id="404" r:id="rId5"/>
    <p:sldId id="405" r:id="rId6"/>
    <p:sldId id="406" r:id="rId7"/>
    <p:sldId id="407" r:id="rId8"/>
    <p:sldId id="381" r:id="rId9"/>
    <p:sldId id="317" r:id="rId10"/>
    <p:sldId id="376" r:id="rId11"/>
    <p:sldId id="369" r:id="rId12"/>
    <p:sldId id="370" r:id="rId13"/>
    <p:sldId id="371" r:id="rId14"/>
    <p:sldId id="398" r:id="rId15"/>
    <p:sldId id="373" r:id="rId16"/>
    <p:sldId id="374" r:id="rId17"/>
    <p:sldId id="377" r:id="rId18"/>
    <p:sldId id="375" r:id="rId19"/>
    <p:sldId id="378" r:id="rId20"/>
    <p:sldId id="349" r:id="rId21"/>
    <p:sldId id="357" r:id="rId22"/>
    <p:sldId id="379" r:id="rId23"/>
    <p:sldId id="358" r:id="rId24"/>
    <p:sldId id="408" r:id="rId25"/>
    <p:sldId id="411" r:id="rId26"/>
    <p:sldId id="409" r:id="rId27"/>
    <p:sldId id="410" r:id="rId28"/>
    <p:sldId id="363" r:id="rId29"/>
    <p:sldId id="364" r:id="rId30"/>
    <p:sldId id="365" r:id="rId31"/>
    <p:sldId id="366" r:id="rId32"/>
    <p:sldId id="367" r:id="rId33"/>
    <p:sldId id="368" r:id="rId34"/>
    <p:sldId id="334" r:id="rId35"/>
    <p:sldId id="382" r:id="rId36"/>
    <p:sldId id="384" r:id="rId37"/>
    <p:sldId id="383" r:id="rId38"/>
    <p:sldId id="341" r:id="rId39"/>
    <p:sldId id="343" r:id="rId40"/>
    <p:sldId id="342" r:id="rId41"/>
    <p:sldId id="344" r:id="rId42"/>
    <p:sldId id="345" r:id="rId43"/>
    <p:sldId id="280" r:id="rId44"/>
    <p:sldId id="337" r:id="rId45"/>
    <p:sldId id="361" r:id="rId46"/>
    <p:sldId id="293" r:id="rId47"/>
    <p:sldId id="335" r:id="rId48"/>
    <p:sldId id="346" r:id="rId49"/>
    <p:sldId id="347" r:id="rId50"/>
    <p:sldId id="389" r:id="rId51"/>
    <p:sldId id="348" r:id="rId52"/>
    <p:sldId id="412" r:id="rId53"/>
    <p:sldId id="332" r:id="rId54"/>
    <p:sldId id="423" r:id="rId55"/>
    <p:sldId id="325" r:id="rId56"/>
    <p:sldId id="326" r:id="rId57"/>
    <p:sldId id="327" r:id="rId58"/>
    <p:sldId id="328" r:id="rId59"/>
    <p:sldId id="329" r:id="rId60"/>
    <p:sldId id="330" r:id="rId61"/>
    <p:sldId id="336" r:id="rId62"/>
    <p:sldId id="386" r:id="rId63"/>
    <p:sldId id="318" r:id="rId64"/>
    <p:sldId id="319" r:id="rId65"/>
    <p:sldId id="297" r:id="rId66"/>
    <p:sldId id="298" r:id="rId67"/>
    <p:sldId id="313" r:id="rId68"/>
    <p:sldId id="314" r:id="rId69"/>
    <p:sldId id="380" r:id="rId70"/>
    <p:sldId id="315" r:id="rId71"/>
    <p:sldId id="316" r:id="rId72"/>
    <p:sldId id="295" r:id="rId73"/>
    <p:sldId id="356" r:id="rId74"/>
    <p:sldId id="267" r:id="rId75"/>
    <p:sldId id="320" r:id="rId76"/>
    <p:sldId id="323" r:id="rId77"/>
    <p:sldId id="322" r:id="rId78"/>
    <p:sldId id="268" r:id="rId79"/>
    <p:sldId id="324" r:id="rId80"/>
    <p:sldId id="331" r:id="rId81"/>
    <p:sldId id="263" r:id="rId82"/>
    <p:sldId id="261" r:id="rId83"/>
    <p:sldId id="266" r:id="rId84"/>
    <p:sldId id="354" r:id="rId85"/>
    <p:sldId id="425" r:id="rId86"/>
    <p:sldId id="427" r:id="rId87"/>
    <p:sldId id="429" r:id="rId88"/>
    <p:sldId id="431" r:id="rId89"/>
    <p:sldId id="433" r:id="rId90"/>
    <p:sldId id="422" r:id="rId91"/>
    <p:sldId id="414" r:id="rId92"/>
    <p:sldId id="415" r:id="rId93"/>
    <p:sldId id="416" r:id="rId94"/>
    <p:sldId id="417" r:id="rId95"/>
    <p:sldId id="418" r:id="rId96"/>
    <p:sldId id="419" r:id="rId97"/>
    <p:sldId id="420" r:id="rId98"/>
    <p:sldId id="421" r:id="rId99"/>
    <p:sldId id="413" r:id="rId100"/>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2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875" autoAdjust="0"/>
  </p:normalViewPr>
  <p:slideViewPr>
    <p:cSldViewPr>
      <p:cViewPr varScale="1">
        <p:scale>
          <a:sx n="83" d="100"/>
          <a:sy n="83" d="100"/>
        </p:scale>
        <p:origin x="600"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6456"/>
    </p:cViewPr>
  </p:sorterViewPr>
  <p:notesViewPr>
    <p:cSldViewPr>
      <p:cViewPr varScale="1">
        <p:scale>
          <a:sx n="64" d="100"/>
          <a:sy n="64" d="100"/>
        </p:scale>
        <p:origin x="-2058" y="-120"/>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159" cy="350040"/>
          </a:xfrm>
          <a:prstGeom prst="rect">
            <a:avLst/>
          </a:prstGeom>
        </p:spPr>
        <p:txBody>
          <a:bodyPr vert="horz" lIns="91577" tIns="45789" rIns="91577" bIns="45789" rtlCol="0"/>
          <a:lstStyle>
            <a:lvl1pPr algn="l">
              <a:defRPr sz="1200"/>
            </a:lvl1pPr>
          </a:lstStyle>
          <a:p>
            <a:endParaRPr lang="en-US" dirty="0"/>
          </a:p>
        </p:txBody>
      </p:sp>
      <p:sp>
        <p:nvSpPr>
          <p:cNvPr id="3" name="Date Placeholder 2"/>
          <p:cNvSpPr>
            <a:spLocks noGrp="1"/>
          </p:cNvSpPr>
          <p:nvPr>
            <p:ph type="dt" sz="quarter" idx="1"/>
          </p:nvPr>
        </p:nvSpPr>
        <p:spPr>
          <a:xfrm>
            <a:off x="5266134" y="0"/>
            <a:ext cx="4028159" cy="350040"/>
          </a:xfrm>
          <a:prstGeom prst="rect">
            <a:avLst/>
          </a:prstGeom>
        </p:spPr>
        <p:txBody>
          <a:bodyPr vert="horz" lIns="91577" tIns="45789" rIns="91577" bIns="45789" rtlCol="0"/>
          <a:lstStyle>
            <a:lvl1pPr algn="r">
              <a:defRPr sz="1200"/>
            </a:lvl1pPr>
          </a:lstStyle>
          <a:p>
            <a:fld id="{7D163DDF-CA14-419E-8ECF-C754AAE0B9E6}" type="datetimeFigureOut">
              <a:rPr lang="en-US" smtClean="0"/>
              <a:pPr/>
              <a:t>5/2/2017</a:t>
            </a:fld>
            <a:endParaRPr lang="en-US" dirty="0"/>
          </a:p>
        </p:txBody>
      </p:sp>
      <p:sp>
        <p:nvSpPr>
          <p:cNvPr id="4" name="Footer Placeholder 3"/>
          <p:cNvSpPr>
            <a:spLocks noGrp="1"/>
          </p:cNvSpPr>
          <p:nvPr>
            <p:ph type="ftr" sz="quarter" idx="2"/>
          </p:nvPr>
        </p:nvSpPr>
        <p:spPr>
          <a:xfrm>
            <a:off x="0" y="6659162"/>
            <a:ext cx="4028159" cy="350040"/>
          </a:xfrm>
          <a:prstGeom prst="rect">
            <a:avLst/>
          </a:prstGeom>
        </p:spPr>
        <p:txBody>
          <a:bodyPr vert="horz" lIns="91577" tIns="45789" rIns="91577" bIns="457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66134" y="6659162"/>
            <a:ext cx="4028159" cy="350040"/>
          </a:xfrm>
          <a:prstGeom prst="rect">
            <a:avLst/>
          </a:prstGeom>
        </p:spPr>
        <p:txBody>
          <a:bodyPr vert="horz" lIns="91577" tIns="45789" rIns="91577" bIns="45789" rtlCol="0" anchor="b"/>
          <a:lstStyle>
            <a:lvl1pPr algn="r">
              <a:defRPr sz="1200"/>
            </a:lvl1pPr>
          </a:lstStyle>
          <a:p>
            <a:fld id="{E317E9CA-5A8C-466A-AA32-FFC26275DCB7}" type="slidenum">
              <a:rPr lang="en-US" smtClean="0"/>
              <a:pPr/>
              <a:t>‹#›</a:t>
            </a:fld>
            <a:endParaRPr lang="en-US" dirty="0"/>
          </a:p>
        </p:txBody>
      </p:sp>
    </p:spTree>
    <p:extLst>
      <p:ext uri="{BB962C8B-B14F-4D97-AF65-F5344CB8AC3E}">
        <p14:creationId xmlns:p14="http://schemas.microsoft.com/office/powerpoint/2010/main" val="1936329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159" cy="350040"/>
          </a:xfrm>
          <a:prstGeom prst="rect">
            <a:avLst/>
          </a:prstGeom>
        </p:spPr>
        <p:txBody>
          <a:bodyPr vert="horz" lIns="91577" tIns="45789" rIns="91577" bIns="45789" rtlCol="0"/>
          <a:lstStyle>
            <a:lvl1pPr algn="l">
              <a:defRPr sz="1200"/>
            </a:lvl1pPr>
          </a:lstStyle>
          <a:p>
            <a:endParaRPr lang="en-US" dirty="0"/>
          </a:p>
        </p:txBody>
      </p:sp>
      <p:sp>
        <p:nvSpPr>
          <p:cNvPr id="3" name="Date Placeholder 2"/>
          <p:cNvSpPr>
            <a:spLocks noGrp="1"/>
          </p:cNvSpPr>
          <p:nvPr>
            <p:ph type="dt" idx="1"/>
          </p:nvPr>
        </p:nvSpPr>
        <p:spPr>
          <a:xfrm>
            <a:off x="5266134" y="0"/>
            <a:ext cx="4028159" cy="350040"/>
          </a:xfrm>
          <a:prstGeom prst="rect">
            <a:avLst/>
          </a:prstGeom>
        </p:spPr>
        <p:txBody>
          <a:bodyPr vert="horz" lIns="91577" tIns="45789" rIns="91577" bIns="45789" rtlCol="0"/>
          <a:lstStyle>
            <a:lvl1pPr algn="r">
              <a:defRPr sz="1200"/>
            </a:lvl1pPr>
          </a:lstStyle>
          <a:p>
            <a:fld id="{8C598A38-A2CB-4F54-B3C4-EC3F87220519}" type="datetimeFigureOut">
              <a:rPr lang="en-US" smtClean="0"/>
              <a:pPr/>
              <a:t>5/2/2017</a:t>
            </a:fld>
            <a:endParaRPr lang="en-US" dirty="0"/>
          </a:p>
        </p:txBody>
      </p:sp>
      <p:sp>
        <p:nvSpPr>
          <p:cNvPr id="4" name="Slide Image Placeholder 3"/>
          <p:cNvSpPr>
            <a:spLocks noGrp="1" noRot="1" noChangeAspect="1"/>
          </p:cNvSpPr>
          <p:nvPr>
            <p:ph type="sldImg" idx="2"/>
          </p:nvPr>
        </p:nvSpPr>
        <p:spPr>
          <a:xfrm>
            <a:off x="2895600" y="527050"/>
            <a:ext cx="3505200" cy="2628900"/>
          </a:xfrm>
          <a:prstGeom prst="rect">
            <a:avLst/>
          </a:prstGeom>
          <a:noFill/>
          <a:ln w="12700">
            <a:solidFill>
              <a:prstClr val="black"/>
            </a:solidFill>
          </a:ln>
        </p:spPr>
        <p:txBody>
          <a:bodyPr vert="horz" lIns="91577" tIns="45789" rIns="91577" bIns="45789" rtlCol="0" anchor="ctr"/>
          <a:lstStyle/>
          <a:p>
            <a:endParaRPr lang="en-US" dirty="0"/>
          </a:p>
        </p:txBody>
      </p:sp>
      <p:sp>
        <p:nvSpPr>
          <p:cNvPr id="5" name="Notes Placeholder 4"/>
          <p:cNvSpPr>
            <a:spLocks noGrp="1"/>
          </p:cNvSpPr>
          <p:nvPr>
            <p:ph type="body" sz="quarter" idx="3"/>
          </p:nvPr>
        </p:nvSpPr>
        <p:spPr>
          <a:xfrm>
            <a:off x="930063" y="3330180"/>
            <a:ext cx="7436277" cy="3153961"/>
          </a:xfrm>
          <a:prstGeom prst="rect">
            <a:avLst/>
          </a:prstGeom>
        </p:spPr>
        <p:txBody>
          <a:bodyPr vert="horz" lIns="91577" tIns="45789" rIns="91577" bIns="457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9162"/>
            <a:ext cx="4028159" cy="350040"/>
          </a:xfrm>
          <a:prstGeom prst="rect">
            <a:avLst/>
          </a:prstGeom>
        </p:spPr>
        <p:txBody>
          <a:bodyPr vert="horz" lIns="91577" tIns="45789" rIns="91577" bIns="457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6134" y="6659162"/>
            <a:ext cx="4028159" cy="350040"/>
          </a:xfrm>
          <a:prstGeom prst="rect">
            <a:avLst/>
          </a:prstGeom>
        </p:spPr>
        <p:txBody>
          <a:bodyPr vert="horz" lIns="91577" tIns="45789" rIns="91577" bIns="45789" rtlCol="0" anchor="b"/>
          <a:lstStyle>
            <a:lvl1pPr algn="r">
              <a:defRPr sz="1200"/>
            </a:lvl1pPr>
          </a:lstStyle>
          <a:p>
            <a:fld id="{818BA85A-4626-45DB-842A-87837B14E7F9}" type="slidenum">
              <a:rPr lang="en-US" smtClean="0"/>
              <a:pPr/>
              <a:t>‹#›</a:t>
            </a:fld>
            <a:endParaRPr lang="en-US" dirty="0"/>
          </a:p>
        </p:txBody>
      </p:sp>
    </p:spTree>
    <p:extLst>
      <p:ext uri="{BB962C8B-B14F-4D97-AF65-F5344CB8AC3E}">
        <p14:creationId xmlns:p14="http://schemas.microsoft.com/office/powerpoint/2010/main" val="1469953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8BA85A-4626-45DB-842A-87837B14E7F9}" type="slidenum">
              <a:rPr lang="en-US" smtClean="0"/>
              <a:pPr/>
              <a:t>1</a:t>
            </a:fld>
            <a:endParaRPr lang="en-US" dirty="0"/>
          </a:p>
        </p:txBody>
      </p:sp>
    </p:spTree>
    <p:extLst>
      <p:ext uri="{BB962C8B-B14F-4D97-AF65-F5344CB8AC3E}">
        <p14:creationId xmlns:p14="http://schemas.microsoft.com/office/powerpoint/2010/main" val="3693153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1E858E-FC7F-4A5E-A224-2E688F070283}" type="slidenum">
              <a:rPr lang="en-US" smtClean="0"/>
              <a:pPr/>
              <a:t>33</a:t>
            </a:fld>
            <a:endParaRPr lang="en-US"/>
          </a:p>
        </p:txBody>
      </p:sp>
    </p:spTree>
    <p:extLst>
      <p:ext uri="{BB962C8B-B14F-4D97-AF65-F5344CB8AC3E}">
        <p14:creationId xmlns:p14="http://schemas.microsoft.com/office/powerpoint/2010/main" val="4048420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1E858E-FC7F-4A5E-A224-2E688F070283}" type="slidenum">
              <a:rPr lang="en-US" smtClean="0"/>
              <a:pPr/>
              <a:t>10</a:t>
            </a:fld>
            <a:endParaRPr lang="en-US" dirty="0"/>
          </a:p>
        </p:txBody>
      </p:sp>
    </p:spTree>
    <p:extLst>
      <p:ext uri="{BB962C8B-B14F-4D97-AF65-F5344CB8AC3E}">
        <p14:creationId xmlns:p14="http://schemas.microsoft.com/office/powerpoint/2010/main" val="167747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1E858E-FC7F-4A5E-A224-2E688F070283}" type="slidenum">
              <a:rPr lang="en-US" smtClean="0"/>
              <a:pPr/>
              <a:t>12</a:t>
            </a:fld>
            <a:endParaRPr lang="en-US" dirty="0"/>
          </a:p>
        </p:txBody>
      </p:sp>
    </p:spTree>
    <p:extLst>
      <p:ext uri="{BB962C8B-B14F-4D97-AF65-F5344CB8AC3E}">
        <p14:creationId xmlns:p14="http://schemas.microsoft.com/office/powerpoint/2010/main" val="3149753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1E858E-FC7F-4A5E-A224-2E688F070283}" type="slidenum">
              <a:rPr lang="en-US" smtClean="0"/>
              <a:pPr/>
              <a:t>13</a:t>
            </a:fld>
            <a:endParaRPr lang="en-US" dirty="0"/>
          </a:p>
        </p:txBody>
      </p:sp>
    </p:spTree>
    <p:extLst>
      <p:ext uri="{BB962C8B-B14F-4D97-AF65-F5344CB8AC3E}">
        <p14:creationId xmlns:p14="http://schemas.microsoft.com/office/powerpoint/2010/main" val="1212748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61E858E-FC7F-4A5E-A224-2E688F070283}" type="slidenum">
              <a:rPr lang="en-US" smtClean="0"/>
              <a:pPr/>
              <a:t>28</a:t>
            </a:fld>
            <a:endParaRPr lang="en-US"/>
          </a:p>
        </p:txBody>
      </p:sp>
    </p:spTree>
    <p:extLst>
      <p:ext uri="{BB962C8B-B14F-4D97-AF65-F5344CB8AC3E}">
        <p14:creationId xmlns:p14="http://schemas.microsoft.com/office/powerpoint/2010/main" val="2256142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1E858E-FC7F-4A5E-A224-2E688F070283}" type="slidenum">
              <a:rPr lang="en-US" smtClean="0"/>
              <a:pPr/>
              <a:t>29</a:t>
            </a:fld>
            <a:endParaRPr lang="en-US"/>
          </a:p>
        </p:txBody>
      </p:sp>
    </p:spTree>
    <p:extLst>
      <p:ext uri="{BB962C8B-B14F-4D97-AF65-F5344CB8AC3E}">
        <p14:creationId xmlns:p14="http://schemas.microsoft.com/office/powerpoint/2010/main" val="1803395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1E858E-FC7F-4A5E-A224-2E688F070283}" type="slidenum">
              <a:rPr lang="en-US" smtClean="0"/>
              <a:pPr/>
              <a:t>30</a:t>
            </a:fld>
            <a:endParaRPr lang="en-US"/>
          </a:p>
        </p:txBody>
      </p:sp>
    </p:spTree>
    <p:extLst>
      <p:ext uri="{BB962C8B-B14F-4D97-AF65-F5344CB8AC3E}">
        <p14:creationId xmlns:p14="http://schemas.microsoft.com/office/powerpoint/2010/main" val="771536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1E858E-FC7F-4A5E-A224-2E688F070283}" type="slidenum">
              <a:rPr lang="en-US" smtClean="0"/>
              <a:pPr/>
              <a:t>31</a:t>
            </a:fld>
            <a:endParaRPr lang="en-US"/>
          </a:p>
        </p:txBody>
      </p:sp>
    </p:spTree>
    <p:extLst>
      <p:ext uri="{BB962C8B-B14F-4D97-AF65-F5344CB8AC3E}">
        <p14:creationId xmlns:p14="http://schemas.microsoft.com/office/powerpoint/2010/main" val="1125988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61E858E-FC7F-4A5E-A224-2E688F070283}" type="slidenum">
              <a:rPr lang="en-US" smtClean="0"/>
              <a:pPr/>
              <a:t>32</a:t>
            </a:fld>
            <a:endParaRPr lang="en-US"/>
          </a:p>
        </p:txBody>
      </p:sp>
    </p:spTree>
    <p:extLst>
      <p:ext uri="{BB962C8B-B14F-4D97-AF65-F5344CB8AC3E}">
        <p14:creationId xmlns:p14="http://schemas.microsoft.com/office/powerpoint/2010/main" val="3670506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3A8921D-4589-4618-8B4C-A44810721E25}" type="datetimeFigureOut">
              <a:rPr lang="en-US" smtClean="0"/>
              <a:pPr/>
              <a:t>5/2/2017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8EF051-55DE-4A67-9911-C5CB212A5952}" type="slidenum">
              <a:rPr lang="en-US" smtClean="0"/>
              <a:pPr/>
              <a:t>‹#›</a:t>
            </a:fld>
            <a:endParaRPr lang="en-US" dirty="0"/>
          </a:p>
        </p:txBody>
      </p:sp>
    </p:spTree>
    <p:extLst>
      <p:ext uri="{BB962C8B-B14F-4D97-AF65-F5344CB8AC3E}">
        <p14:creationId xmlns:p14="http://schemas.microsoft.com/office/powerpoint/2010/main" val="2558772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A8921D-4589-4618-8B4C-A44810721E25}" type="datetimeFigureOut">
              <a:rPr lang="en-US" smtClean="0"/>
              <a:pPr/>
              <a:t>5/2/2017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8EF051-55DE-4A67-9911-C5CB212A5952}" type="slidenum">
              <a:rPr lang="en-US" smtClean="0"/>
              <a:pPr/>
              <a:t>‹#›</a:t>
            </a:fld>
            <a:endParaRPr lang="en-US" dirty="0"/>
          </a:p>
        </p:txBody>
      </p:sp>
    </p:spTree>
    <p:extLst>
      <p:ext uri="{BB962C8B-B14F-4D97-AF65-F5344CB8AC3E}">
        <p14:creationId xmlns:p14="http://schemas.microsoft.com/office/powerpoint/2010/main" val="1359184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A8921D-4589-4618-8B4C-A44810721E25}" type="datetimeFigureOut">
              <a:rPr lang="en-US" smtClean="0"/>
              <a:pPr/>
              <a:t>5/2/2017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8EF051-55DE-4A67-9911-C5CB212A5952}"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9067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A8921D-4589-4618-8B4C-A44810721E25}" type="datetimeFigureOut">
              <a:rPr lang="en-US" smtClean="0"/>
              <a:pPr/>
              <a:t>5/2/2017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8EF051-55DE-4A67-9911-C5CB212A5952}" type="slidenum">
              <a:rPr lang="en-US" smtClean="0"/>
              <a:pPr/>
              <a:t>‹#›</a:t>
            </a:fld>
            <a:endParaRPr lang="en-US" dirty="0"/>
          </a:p>
        </p:txBody>
      </p:sp>
    </p:spTree>
    <p:extLst>
      <p:ext uri="{BB962C8B-B14F-4D97-AF65-F5344CB8AC3E}">
        <p14:creationId xmlns:p14="http://schemas.microsoft.com/office/powerpoint/2010/main" val="21694508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A8921D-4589-4618-8B4C-A44810721E25}" type="datetimeFigureOut">
              <a:rPr lang="en-US" smtClean="0"/>
              <a:pPr/>
              <a:t>5/2/2017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8EF051-55DE-4A67-9911-C5CB212A5952}"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641924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A8921D-4589-4618-8B4C-A44810721E25}" type="datetimeFigureOut">
              <a:rPr lang="en-US" smtClean="0"/>
              <a:pPr/>
              <a:t>5/2/2017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8EF051-55DE-4A67-9911-C5CB212A5952}" type="slidenum">
              <a:rPr lang="en-US" smtClean="0"/>
              <a:pPr/>
              <a:t>‹#›</a:t>
            </a:fld>
            <a:endParaRPr lang="en-US" dirty="0"/>
          </a:p>
        </p:txBody>
      </p:sp>
    </p:spTree>
    <p:extLst>
      <p:ext uri="{BB962C8B-B14F-4D97-AF65-F5344CB8AC3E}">
        <p14:creationId xmlns:p14="http://schemas.microsoft.com/office/powerpoint/2010/main" val="1419396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A8921D-4589-4618-8B4C-A44810721E25}" type="datetimeFigureOut">
              <a:rPr lang="en-US" smtClean="0"/>
              <a:pPr/>
              <a:t>5/2/2017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8EF051-55DE-4A67-9911-C5CB212A5952}" type="slidenum">
              <a:rPr lang="en-US" smtClean="0"/>
              <a:pPr/>
              <a:t>‹#›</a:t>
            </a:fld>
            <a:endParaRPr lang="en-US" dirty="0"/>
          </a:p>
        </p:txBody>
      </p:sp>
    </p:spTree>
    <p:extLst>
      <p:ext uri="{BB962C8B-B14F-4D97-AF65-F5344CB8AC3E}">
        <p14:creationId xmlns:p14="http://schemas.microsoft.com/office/powerpoint/2010/main" val="18593958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A8921D-4589-4618-8B4C-A44810721E25}" type="datetimeFigureOut">
              <a:rPr lang="en-US" smtClean="0"/>
              <a:pPr/>
              <a:t>5/2/2017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8EF051-55DE-4A67-9911-C5CB212A5952}" type="slidenum">
              <a:rPr lang="en-US" smtClean="0"/>
              <a:pPr/>
              <a:t>‹#›</a:t>
            </a:fld>
            <a:endParaRPr lang="en-US" dirty="0"/>
          </a:p>
        </p:txBody>
      </p:sp>
    </p:spTree>
    <p:extLst>
      <p:ext uri="{BB962C8B-B14F-4D97-AF65-F5344CB8AC3E}">
        <p14:creationId xmlns:p14="http://schemas.microsoft.com/office/powerpoint/2010/main" val="34107234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0" y="566928"/>
            <a:ext cx="9144000" cy="1024128"/>
          </a:xfrm>
          <a:prstGeom prst="rect">
            <a:avLst/>
          </a:prstGeom>
          <a:solidFill>
            <a:schemeClr val="bg1">
              <a:lumMod val="85000"/>
            </a:schemeClr>
          </a:solidFill>
        </p:spPr>
        <p:txBody>
          <a:bodyPr lIns="630936" tIns="27432" rIns="630936" bIns="0" anchor="b" anchorCtr="0"/>
          <a:lstStyle>
            <a:lvl1pPr>
              <a:lnSpc>
                <a:spcPts val="3600"/>
              </a:lnSpc>
              <a:defRPr sz="3600" b="1">
                <a:solidFill>
                  <a:srgbClr val="073759"/>
                </a:solidFill>
              </a:defRPr>
            </a:lvl1pPr>
          </a:lstStyle>
          <a:p>
            <a:r>
              <a:rPr lang="en-US" dirty="0"/>
              <a:t>Title of Content Slide</a:t>
            </a:r>
          </a:p>
        </p:txBody>
      </p:sp>
      <p:sp>
        <p:nvSpPr>
          <p:cNvPr id="6" name="Content Placeholder 5"/>
          <p:cNvSpPr>
            <a:spLocks noGrp="1"/>
          </p:cNvSpPr>
          <p:nvPr>
            <p:ph sz="quarter" idx="13"/>
          </p:nvPr>
        </p:nvSpPr>
        <p:spPr>
          <a:xfrm>
            <a:off x="609600" y="2057400"/>
            <a:ext cx="80772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0" y="6629400"/>
            <a:ext cx="914400" cy="228600"/>
          </a:xfrm>
          <a:prstGeom prst="rect">
            <a:avLst/>
          </a:prstGeom>
        </p:spPr>
        <p:txBody>
          <a:bodyPr vert="horz" lIns="91440" tIns="45720" rIns="91440" bIns="45720" rtlCol="0" anchor="ctr"/>
          <a:lstStyle>
            <a:lvl1pPr algn="l">
              <a:defRPr sz="1200">
                <a:solidFill>
                  <a:schemeClr val="bg1">
                    <a:lumMod val="95000"/>
                  </a:schemeClr>
                </a:solidFill>
              </a:defRPr>
            </a:lvl1pPr>
          </a:lstStyle>
          <a:p>
            <a:fld id="{42D41BD8-F932-40AA-8DAC-647898DB09A3}" type="datetime1">
              <a:rPr lang="en-US" smtClean="0"/>
              <a:pPr/>
              <a:t>5/2/2017</a:t>
            </a:fld>
            <a:endParaRPr lang="en-US" dirty="0"/>
          </a:p>
        </p:txBody>
      </p:sp>
      <p:sp>
        <p:nvSpPr>
          <p:cNvPr id="5" name="Slide Number Placeholder 5"/>
          <p:cNvSpPr>
            <a:spLocks noGrp="1"/>
          </p:cNvSpPr>
          <p:nvPr>
            <p:ph type="sldNum" sz="quarter" idx="4"/>
          </p:nvPr>
        </p:nvSpPr>
        <p:spPr>
          <a:xfrm>
            <a:off x="8229600" y="6629400"/>
            <a:ext cx="914400" cy="228600"/>
          </a:xfrm>
          <a:prstGeom prst="rect">
            <a:avLst/>
          </a:prstGeom>
        </p:spPr>
        <p:txBody>
          <a:bodyPr vert="horz" lIns="91440" tIns="45720" rIns="91440" bIns="45720" rtlCol="0" anchor="ctr"/>
          <a:lstStyle>
            <a:lvl1pPr algn="r">
              <a:defRPr sz="1200">
                <a:solidFill>
                  <a:schemeClr val="bg1">
                    <a:lumMod val="95000"/>
                  </a:schemeClr>
                </a:solidFill>
              </a:defRPr>
            </a:lvl1pPr>
          </a:lstStyle>
          <a:p>
            <a:fld id="{9A130CC6-AF16-4E75-B386-B0184CCD31FF}" type="slidenum">
              <a:rPr lang="en-US" smtClean="0"/>
              <a:pPr/>
              <a:t>‹#›</a:t>
            </a:fld>
            <a:endParaRPr lang="en-US" dirty="0"/>
          </a:p>
        </p:txBody>
      </p:sp>
    </p:spTree>
    <p:extLst>
      <p:ext uri="{BB962C8B-B14F-4D97-AF65-F5344CB8AC3E}">
        <p14:creationId xmlns:p14="http://schemas.microsoft.com/office/powerpoint/2010/main" val="12048520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ntent #1—Blank">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0" y="566928"/>
            <a:ext cx="9144000" cy="1024128"/>
          </a:xfrm>
          <a:prstGeom prst="rect">
            <a:avLst/>
          </a:prstGeom>
          <a:solidFill>
            <a:schemeClr val="bg1">
              <a:lumMod val="85000"/>
            </a:schemeClr>
          </a:solidFill>
        </p:spPr>
        <p:txBody>
          <a:bodyPr lIns="630936" tIns="27432" rIns="630936" bIns="0" anchor="b" anchorCtr="0"/>
          <a:lstStyle>
            <a:lvl1pPr>
              <a:lnSpc>
                <a:spcPts val="3600"/>
              </a:lnSpc>
              <a:defRPr sz="3600" b="1">
                <a:solidFill>
                  <a:srgbClr val="073759"/>
                </a:solidFill>
              </a:defRPr>
            </a:lvl1pPr>
          </a:lstStyle>
          <a:p>
            <a:r>
              <a:rPr lang="en-US" dirty="0"/>
              <a:t>Content Slide Header, Do Not Resize Box,</a:t>
            </a:r>
            <a:br>
              <a:rPr lang="en-US" dirty="0"/>
            </a:br>
            <a:r>
              <a:rPr lang="en-US" dirty="0"/>
              <a:t>Two Lines of Text OK if Truly Necessary </a:t>
            </a:r>
          </a:p>
        </p:txBody>
      </p:sp>
      <p:sp>
        <p:nvSpPr>
          <p:cNvPr id="3" name="Date Placeholder 3"/>
          <p:cNvSpPr>
            <a:spLocks noGrp="1"/>
          </p:cNvSpPr>
          <p:nvPr>
            <p:ph type="dt" sz="half" idx="2"/>
          </p:nvPr>
        </p:nvSpPr>
        <p:spPr>
          <a:xfrm>
            <a:off x="0" y="6629400"/>
            <a:ext cx="1143000" cy="228600"/>
          </a:xfrm>
          <a:prstGeom prst="rect">
            <a:avLst/>
          </a:prstGeom>
        </p:spPr>
        <p:txBody>
          <a:bodyPr vert="horz" lIns="91440" tIns="45720" rIns="91440" bIns="45720" rtlCol="0" anchor="ctr"/>
          <a:lstStyle>
            <a:lvl1pPr algn="l">
              <a:defRPr sz="1200">
                <a:solidFill>
                  <a:schemeClr val="bg1">
                    <a:lumMod val="95000"/>
                  </a:schemeClr>
                </a:solidFill>
              </a:defRPr>
            </a:lvl1pPr>
          </a:lstStyle>
          <a:p>
            <a:fld id="{C530FA84-3014-452E-90EC-655BA1AFD1F8}" type="datetime1">
              <a:rPr lang="en-US" smtClean="0"/>
              <a:pPr/>
              <a:t>5/2/2017</a:t>
            </a:fld>
            <a:endParaRPr lang="en-US" dirty="0"/>
          </a:p>
        </p:txBody>
      </p:sp>
      <p:sp>
        <p:nvSpPr>
          <p:cNvPr id="4" name="Slide Number Placeholder 5"/>
          <p:cNvSpPr>
            <a:spLocks noGrp="1"/>
          </p:cNvSpPr>
          <p:nvPr>
            <p:ph type="sldNum" sz="quarter" idx="4"/>
          </p:nvPr>
        </p:nvSpPr>
        <p:spPr>
          <a:xfrm>
            <a:off x="8229600" y="6629400"/>
            <a:ext cx="914400" cy="228600"/>
          </a:xfrm>
          <a:prstGeom prst="rect">
            <a:avLst/>
          </a:prstGeom>
        </p:spPr>
        <p:txBody>
          <a:bodyPr vert="horz" lIns="91440" tIns="45720" rIns="91440" bIns="45720" rtlCol="0" anchor="ctr"/>
          <a:lstStyle>
            <a:lvl1pPr algn="r">
              <a:defRPr sz="1200">
                <a:solidFill>
                  <a:schemeClr val="bg1">
                    <a:lumMod val="95000"/>
                  </a:schemeClr>
                </a:solidFill>
              </a:defRPr>
            </a:lvl1pPr>
          </a:lstStyle>
          <a:p>
            <a:fld id="{9A130CC6-AF16-4E75-B386-B0184CCD31FF}" type="slidenum">
              <a:rPr lang="en-US" smtClean="0"/>
              <a:pPr/>
              <a:t>‹#›</a:t>
            </a:fld>
            <a:endParaRPr lang="en-US" dirty="0"/>
          </a:p>
        </p:txBody>
      </p:sp>
    </p:spTree>
    <p:extLst>
      <p:ext uri="{BB962C8B-B14F-4D97-AF65-F5344CB8AC3E}">
        <p14:creationId xmlns:p14="http://schemas.microsoft.com/office/powerpoint/2010/main" val="30947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ntent #2—Multi-Level Text">
    <p:spTree>
      <p:nvGrpSpPr>
        <p:cNvPr id="1" name=""/>
        <p:cNvGrpSpPr/>
        <p:nvPr/>
      </p:nvGrpSpPr>
      <p:grpSpPr>
        <a:xfrm>
          <a:off x="0" y="0"/>
          <a:ext cx="0" cy="0"/>
          <a:chOff x="0" y="0"/>
          <a:chExt cx="0" cy="0"/>
        </a:xfrm>
      </p:grpSpPr>
      <p:sp>
        <p:nvSpPr>
          <p:cNvPr id="6" name="Content Placeholder 5"/>
          <p:cNvSpPr>
            <a:spLocks noGrp="1"/>
          </p:cNvSpPr>
          <p:nvPr>
            <p:ph sz="quarter" idx="13"/>
          </p:nvPr>
        </p:nvSpPr>
        <p:spPr>
          <a:xfrm>
            <a:off x="609600" y="2057400"/>
            <a:ext cx="80772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0" y="6629400"/>
            <a:ext cx="1143000" cy="228600"/>
          </a:xfrm>
          <a:prstGeom prst="rect">
            <a:avLst/>
          </a:prstGeom>
        </p:spPr>
        <p:txBody>
          <a:bodyPr vert="horz" lIns="91440" tIns="45720" rIns="91440" bIns="45720" rtlCol="0" anchor="ctr"/>
          <a:lstStyle>
            <a:lvl1pPr algn="l">
              <a:defRPr sz="1200">
                <a:solidFill>
                  <a:schemeClr val="bg1">
                    <a:lumMod val="95000"/>
                  </a:schemeClr>
                </a:solidFill>
              </a:defRPr>
            </a:lvl1pPr>
          </a:lstStyle>
          <a:p>
            <a:fld id="{42D41BD8-F932-40AA-8DAC-647898DB09A3}" type="datetime1">
              <a:rPr lang="en-US" smtClean="0"/>
              <a:pPr/>
              <a:t>5/2/2017</a:t>
            </a:fld>
            <a:endParaRPr lang="en-US" dirty="0"/>
          </a:p>
        </p:txBody>
      </p:sp>
      <p:sp>
        <p:nvSpPr>
          <p:cNvPr id="5" name="Slide Number Placeholder 5"/>
          <p:cNvSpPr>
            <a:spLocks noGrp="1"/>
          </p:cNvSpPr>
          <p:nvPr>
            <p:ph type="sldNum" sz="quarter" idx="4"/>
          </p:nvPr>
        </p:nvSpPr>
        <p:spPr>
          <a:xfrm>
            <a:off x="8229600" y="6629400"/>
            <a:ext cx="914400" cy="228600"/>
          </a:xfrm>
          <a:prstGeom prst="rect">
            <a:avLst/>
          </a:prstGeom>
        </p:spPr>
        <p:txBody>
          <a:bodyPr vert="horz" lIns="91440" tIns="45720" rIns="91440" bIns="45720" rtlCol="0" anchor="ctr"/>
          <a:lstStyle>
            <a:lvl1pPr algn="r">
              <a:defRPr sz="1200">
                <a:solidFill>
                  <a:schemeClr val="bg1">
                    <a:lumMod val="95000"/>
                  </a:schemeClr>
                </a:solidFill>
              </a:defRPr>
            </a:lvl1pPr>
          </a:lstStyle>
          <a:p>
            <a:fld id="{9A130CC6-AF16-4E75-B386-B0184CCD31FF}" type="slidenum">
              <a:rPr lang="en-US" smtClean="0"/>
              <a:pPr/>
              <a:t>‹#›</a:t>
            </a:fld>
            <a:endParaRPr lang="en-US" dirty="0"/>
          </a:p>
        </p:txBody>
      </p:sp>
      <p:sp>
        <p:nvSpPr>
          <p:cNvPr id="10" name="Title 1"/>
          <p:cNvSpPr>
            <a:spLocks noGrp="1"/>
          </p:cNvSpPr>
          <p:nvPr>
            <p:ph type="ctrTitle" hasCustomPrompt="1"/>
          </p:nvPr>
        </p:nvSpPr>
        <p:spPr>
          <a:xfrm>
            <a:off x="0" y="566928"/>
            <a:ext cx="9144000" cy="1024128"/>
          </a:xfrm>
          <a:prstGeom prst="rect">
            <a:avLst/>
          </a:prstGeom>
          <a:solidFill>
            <a:schemeClr val="bg1">
              <a:lumMod val="85000"/>
            </a:schemeClr>
          </a:solidFill>
        </p:spPr>
        <p:txBody>
          <a:bodyPr lIns="630936" tIns="27432" rIns="630936" bIns="0" anchor="b" anchorCtr="0"/>
          <a:lstStyle>
            <a:lvl1pPr>
              <a:lnSpc>
                <a:spcPts val="3600"/>
              </a:lnSpc>
              <a:defRPr sz="3600" b="1">
                <a:solidFill>
                  <a:srgbClr val="073759"/>
                </a:solidFill>
              </a:defRPr>
            </a:lvl1pPr>
          </a:lstStyle>
          <a:p>
            <a:r>
              <a:rPr lang="en-US" dirty="0"/>
              <a:t>Content Slide Header, Do Not Resize Box,</a:t>
            </a:r>
            <a:br>
              <a:rPr lang="en-US" dirty="0"/>
            </a:br>
            <a:r>
              <a:rPr lang="en-US" dirty="0"/>
              <a:t>Two Lines of Text OK if Truly Necessary </a:t>
            </a:r>
          </a:p>
        </p:txBody>
      </p:sp>
    </p:spTree>
    <p:extLst>
      <p:ext uri="{BB962C8B-B14F-4D97-AF65-F5344CB8AC3E}">
        <p14:creationId xmlns:p14="http://schemas.microsoft.com/office/powerpoint/2010/main" val="4204972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A8921D-4589-4618-8B4C-A44810721E25}" type="datetimeFigureOut">
              <a:rPr lang="en-US" smtClean="0"/>
              <a:pPr/>
              <a:t>5/2/2017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8EF051-55DE-4A67-9911-C5CB212A5952}" type="slidenum">
              <a:rPr lang="en-US" smtClean="0"/>
              <a:pPr/>
              <a:t>‹#›</a:t>
            </a:fld>
            <a:endParaRPr lang="en-US" dirty="0"/>
          </a:p>
        </p:txBody>
      </p:sp>
    </p:spTree>
    <p:extLst>
      <p:ext uri="{BB962C8B-B14F-4D97-AF65-F5344CB8AC3E}">
        <p14:creationId xmlns:p14="http://schemas.microsoft.com/office/powerpoint/2010/main" val="23353495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ontent #4—Single Image with Caption">
    <p:spTree>
      <p:nvGrpSpPr>
        <p:cNvPr id="1" name=""/>
        <p:cNvGrpSpPr/>
        <p:nvPr/>
      </p:nvGrpSpPr>
      <p:grpSpPr>
        <a:xfrm>
          <a:off x="0" y="0"/>
          <a:ext cx="0" cy="0"/>
          <a:chOff x="0" y="0"/>
          <a:chExt cx="0" cy="0"/>
        </a:xfrm>
      </p:grpSpPr>
      <p:sp>
        <p:nvSpPr>
          <p:cNvPr id="3" name="Date Placeholder 3"/>
          <p:cNvSpPr>
            <a:spLocks noGrp="1"/>
          </p:cNvSpPr>
          <p:nvPr>
            <p:ph type="dt" sz="half" idx="2"/>
          </p:nvPr>
        </p:nvSpPr>
        <p:spPr>
          <a:xfrm>
            <a:off x="0" y="6629400"/>
            <a:ext cx="1143000" cy="228600"/>
          </a:xfrm>
          <a:prstGeom prst="rect">
            <a:avLst/>
          </a:prstGeom>
        </p:spPr>
        <p:txBody>
          <a:bodyPr vert="horz" lIns="91440" tIns="45720" rIns="91440" bIns="45720" rtlCol="0" anchor="ctr"/>
          <a:lstStyle>
            <a:lvl1pPr algn="l">
              <a:defRPr sz="1200">
                <a:solidFill>
                  <a:schemeClr val="bg1">
                    <a:lumMod val="95000"/>
                  </a:schemeClr>
                </a:solidFill>
              </a:defRPr>
            </a:lvl1pPr>
          </a:lstStyle>
          <a:p>
            <a:fld id="{0D538448-5F61-4F0C-9E44-17ED6D091BA2}" type="datetime1">
              <a:rPr lang="en-US" smtClean="0"/>
              <a:pPr/>
              <a:t>5/2/2017</a:t>
            </a:fld>
            <a:endParaRPr lang="en-US" dirty="0"/>
          </a:p>
        </p:txBody>
      </p:sp>
      <p:sp>
        <p:nvSpPr>
          <p:cNvPr id="4" name="Slide Number Placeholder 5"/>
          <p:cNvSpPr>
            <a:spLocks noGrp="1"/>
          </p:cNvSpPr>
          <p:nvPr>
            <p:ph type="sldNum" sz="quarter" idx="4"/>
          </p:nvPr>
        </p:nvSpPr>
        <p:spPr>
          <a:xfrm>
            <a:off x="8229600" y="6629400"/>
            <a:ext cx="914400" cy="228600"/>
          </a:xfrm>
          <a:prstGeom prst="rect">
            <a:avLst/>
          </a:prstGeom>
        </p:spPr>
        <p:txBody>
          <a:bodyPr vert="horz" lIns="91440" tIns="45720" rIns="91440" bIns="45720" rtlCol="0" anchor="ctr"/>
          <a:lstStyle>
            <a:lvl1pPr algn="r">
              <a:defRPr sz="1200">
                <a:solidFill>
                  <a:schemeClr val="bg1">
                    <a:lumMod val="95000"/>
                  </a:schemeClr>
                </a:solidFill>
              </a:defRPr>
            </a:lvl1pPr>
          </a:lstStyle>
          <a:p>
            <a:fld id="{9A130CC6-AF16-4E75-B386-B0184CCD31FF}" type="slidenum">
              <a:rPr lang="en-US" smtClean="0"/>
              <a:pPr/>
              <a:t>‹#›</a:t>
            </a:fld>
            <a:endParaRPr lang="en-US" dirty="0"/>
          </a:p>
        </p:txBody>
      </p:sp>
      <p:sp>
        <p:nvSpPr>
          <p:cNvPr id="5" name="Picture Placeholder 2"/>
          <p:cNvSpPr>
            <a:spLocks noGrp="1"/>
          </p:cNvSpPr>
          <p:nvPr>
            <p:ph type="pic" idx="1"/>
          </p:nvPr>
        </p:nvSpPr>
        <p:spPr>
          <a:xfrm>
            <a:off x="1792288" y="1828800"/>
            <a:ext cx="5486400" cy="38862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6" name="Text Placeholder 3"/>
          <p:cNvSpPr>
            <a:spLocks noGrp="1"/>
          </p:cNvSpPr>
          <p:nvPr>
            <p:ph type="body" sz="half" idx="10"/>
          </p:nvPr>
        </p:nvSpPr>
        <p:spPr>
          <a:xfrm>
            <a:off x="1792288" y="5821363"/>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0" name="Title 1"/>
          <p:cNvSpPr>
            <a:spLocks noGrp="1"/>
          </p:cNvSpPr>
          <p:nvPr>
            <p:ph type="ctrTitle" hasCustomPrompt="1"/>
          </p:nvPr>
        </p:nvSpPr>
        <p:spPr>
          <a:xfrm>
            <a:off x="0" y="566928"/>
            <a:ext cx="9144000" cy="1024128"/>
          </a:xfrm>
          <a:prstGeom prst="rect">
            <a:avLst/>
          </a:prstGeom>
          <a:solidFill>
            <a:schemeClr val="bg1">
              <a:lumMod val="85000"/>
            </a:schemeClr>
          </a:solidFill>
        </p:spPr>
        <p:txBody>
          <a:bodyPr lIns="630936" tIns="27432" rIns="630936" bIns="0" anchor="b" anchorCtr="0"/>
          <a:lstStyle>
            <a:lvl1pPr>
              <a:lnSpc>
                <a:spcPts val="3600"/>
              </a:lnSpc>
              <a:defRPr sz="3600" b="1">
                <a:solidFill>
                  <a:srgbClr val="073759"/>
                </a:solidFill>
              </a:defRPr>
            </a:lvl1pPr>
          </a:lstStyle>
          <a:p>
            <a:r>
              <a:rPr lang="en-US" dirty="0"/>
              <a:t>Content Slide Header, Do Not Resize Box,</a:t>
            </a:r>
            <a:br>
              <a:rPr lang="en-US" dirty="0"/>
            </a:br>
            <a:r>
              <a:rPr lang="en-US" dirty="0"/>
              <a:t>Two Lines of Text OK if Truly Necessary </a:t>
            </a:r>
          </a:p>
        </p:txBody>
      </p:sp>
    </p:spTree>
    <p:extLst>
      <p:ext uri="{BB962C8B-B14F-4D97-AF65-F5344CB8AC3E}">
        <p14:creationId xmlns:p14="http://schemas.microsoft.com/office/powerpoint/2010/main" val="30767713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1—One Main Titl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A130CC6-AF16-4E75-B386-B0184CCD31FF}" type="slidenum">
              <a:rPr lang="en-US" smtClean="0"/>
              <a:pPr/>
              <a:t>‹#›</a:t>
            </a:fld>
            <a:endParaRPr lang="en-US" dirty="0"/>
          </a:p>
        </p:txBody>
      </p:sp>
      <p:sp>
        <p:nvSpPr>
          <p:cNvPr id="7" name="Title 1"/>
          <p:cNvSpPr>
            <a:spLocks noGrp="1"/>
          </p:cNvSpPr>
          <p:nvPr>
            <p:ph type="ctrTitle"/>
          </p:nvPr>
        </p:nvSpPr>
        <p:spPr>
          <a:xfrm>
            <a:off x="685800" y="1752600"/>
            <a:ext cx="7772400" cy="2362199"/>
          </a:xfrm>
          <a:prstGeom prst="rect">
            <a:avLst/>
          </a:prstGeom>
        </p:spPr>
        <p:txBody>
          <a:bodyPr/>
          <a:lstStyle>
            <a:lvl1pPr>
              <a:defRPr sz="3600" b="1">
                <a:solidFill>
                  <a:srgbClr val="073759"/>
                </a:solidFill>
              </a:defRPr>
            </a:lvl1pPr>
          </a:lstStyle>
          <a:p>
            <a:r>
              <a:rPr lang="en-US"/>
              <a:t>Click to edit Master title style</a:t>
            </a:r>
            <a:endParaRPr lang="en-US" dirty="0"/>
          </a:p>
        </p:txBody>
      </p:sp>
      <p:sp>
        <p:nvSpPr>
          <p:cNvPr id="5" name="Date Placeholder 3"/>
          <p:cNvSpPr>
            <a:spLocks noGrp="1"/>
          </p:cNvSpPr>
          <p:nvPr>
            <p:ph type="dt" sz="half" idx="2"/>
          </p:nvPr>
        </p:nvSpPr>
        <p:spPr>
          <a:xfrm>
            <a:off x="0" y="6629400"/>
            <a:ext cx="1143000" cy="228600"/>
          </a:xfrm>
          <a:prstGeom prst="rect">
            <a:avLst/>
          </a:prstGeom>
        </p:spPr>
        <p:txBody>
          <a:bodyPr vert="horz" lIns="91440" tIns="45720" rIns="91440" bIns="45720" rtlCol="0" anchor="ctr"/>
          <a:lstStyle>
            <a:lvl1pPr algn="l">
              <a:defRPr sz="1200">
                <a:solidFill>
                  <a:schemeClr val="bg1">
                    <a:lumMod val="95000"/>
                  </a:schemeClr>
                </a:solidFill>
              </a:defRPr>
            </a:lvl1pPr>
          </a:lstStyle>
          <a:p>
            <a:fld id="{9621E8F2-3C63-4A39-B107-2897FF13791E}" type="datetime1">
              <a:rPr lang="en-US" smtClean="0"/>
              <a:pPr/>
              <a:t>5/2/2017</a:t>
            </a:fld>
            <a:endParaRPr lang="en-US" dirty="0"/>
          </a:p>
        </p:txBody>
      </p:sp>
      <p:sp>
        <p:nvSpPr>
          <p:cNvPr id="6" name="Picture Placeholder 9"/>
          <p:cNvSpPr>
            <a:spLocks noGrp="1"/>
          </p:cNvSpPr>
          <p:nvPr>
            <p:ph type="pic" sz="quarter" idx="13" hasCustomPrompt="1"/>
          </p:nvPr>
        </p:nvSpPr>
        <p:spPr>
          <a:xfrm>
            <a:off x="2286000" y="4572000"/>
            <a:ext cx="4572000" cy="1828800"/>
          </a:xfrm>
          <a:prstGeom prst="rect">
            <a:avLst/>
          </a:prstGeom>
        </p:spPr>
        <p:txBody>
          <a:bodyPr/>
          <a:lstStyle>
            <a:lvl1pPr marL="0" indent="0" algn="ctr">
              <a:lnSpc>
                <a:spcPts val="2400"/>
              </a:lnSpc>
              <a:spcBef>
                <a:spcPts val="400"/>
              </a:spcBef>
              <a:buNone/>
              <a:defRPr sz="2000" baseline="0">
                <a:solidFill>
                  <a:schemeClr val="bg1">
                    <a:lumMod val="65000"/>
                  </a:schemeClr>
                </a:solidFill>
              </a:defRPr>
            </a:lvl1pPr>
          </a:lstStyle>
          <a:p>
            <a:r>
              <a:rPr lang="en-US" dirty="0"/>
              <a:t>NOTE: Using an image in this space</a:t>
            </a:r>
            <a:br>
              <a:rPr lang="en-US" dirty="0"/>
            </a:br>
            <a:r>
              <a:rPr lang="en-US" dirty="0"/>
              <a:t> is NOT required—totally optional. </a:t>
            </a:r>
            <a:br>
              <a:rPr lang="en-US" dirty="0"/>
            </a:br>
            <a:r>
              <a:rPr lang="en-US" dirty="0"/>
              <a:t>Do not use multiple images. </a:t>
            </a:r>
            <a:br>
              <a:rPr lang="en-US" dirty="0"/>
            </a:br>
            <a:r>
              <a:rPr lang="en-US" dirty="0"/>
              <a:t>Can be used for relevant program graphic</a:t>
            </a:r>
          </a:p>
        </p:txBody>
      </p:sp>
    </p:spTree>
    <p:extLst>
      <p:ext uri="{BB962C8B-B14F-4D97-AF65-F5344CB8AC3E}">
        <p14:creationId xmlns:p14="http://schemas.microsoft.com/office/powerpoint/2010/main" val="2200949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A8921D-4589-4618-8B4C-A44810721E25}" type="datetimeFigureOut">
              <a:rPr lang="en-US" smtClean="0"/>
              <a:pPr/>
              <a:t>5/2/2017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8EF051-55DE-4A67-9911-C5CB212A5952}" type="slidenum">
              <a:rPr lang="en-US" smtClean="0"/>
              <a:pPr/>
              <a:t>‹#›</a:t>
            </a:fld>
            <a:endParaRPr lang="en-US" dirty="0"/>
          </a:p>
        </p:txBody>
      </p:sp>
    </p:spTree>
    <p:extLst>
      <p:ext uri="{BB962C8B-B14F-4D97-AF65-F5344CB8AC3E}">
        <p14:creationId xmlns:p14="http://schemas.microsoft.com/office/powerpoint/2010/main" val="2002038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3A8921D-4589-4618-8B4C-A44810721E25}" type="datetimeFigureOut">
              <a:rPr lang="en-US" smtClean="0"/>
              <a:pPr/>
              <a:t>5/2/2017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18EF051-55DE-4A67-9911-C5CB212A5952}" type="slidenum">
              <a:rPr lang="en-US" smtClean="0"/>
              <a:pPr/>
              <a:t>‹#›</a:t>
            </a:fld>
            <a:endParaRPr lang="en-US" dirty="0"/>
          </a:p>
        </p:txBody>
      </p:sp>
    </p:spTree>
    <p:extLst>
      <p:ext uri="{BB962C8B-B14F-4D97-AF65-F5344CB8AC3E}">
        <p14:creationId xmlns:p14="http://schemas.microsoft.com/office/powerpoint/2010/main" val="2983070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3A8921D-4589-4618-8B4C-A44810721E25}" type="datetimeFigureOut">
              <a:rPr lang="en-US" smtClean="0"/>
              <a:pPr/>
              <a:t>5/2/2017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18EF051-55DE-4A67-9911-C5CB212A5952}" type="slidenum">
              <a:rPr lang="en-US" smtClean="0"/>
              <a:pPr/>
              <a:t>‹#›</a:t>
            </a:fld>
            <a:endParaRPr lang="en-US" dirty="0"/>
          </a:p>
        </p:txBody>
      </p:sp>
    </p:spTree>
    <p:extLst>
      <p:ext uri="{BB962C8B-B14F-4D97-AF65-F5344CB8AC3E}">
        <p14:creationId xmlns:p14="http://schemas.microsoft.com/office/powerpoint/2010/main" val="3442198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3A8921D-4589-4618-8B4C-A44810721E25}" type="datetimeFigureOut">
              <a:rPr lang="en-US" smtClean="0"/>
              <a:pPr/>
              <a:t>5/2/2017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18EF051-55DE-4A67-9911-C5CB212A5952}" type="slidenum">
              <a:rPr lang="en-US" smtClean="0"/>
              <a:pPr/>
              <a:t>‹#›</a:t>
            </a:fld>
            <a:endParaRPr lang="en-US" dirty="0"/>
          </a:p>
        </p:txBody>
      </p:sp>
    </p:spTree>
    <p:extLst>
      <p:ext uri="{BB962C8B-B14F-4D97-AF65-F5344CB8AC3E}">
        <p14:creationId xmlns:p14="http://schemas.microsoft.com/office/powerpoint/2010/main" val="2837448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A8921D-4589-4618-8B4C-A44810721E25}" type="datetimeFigureOut">
              <a:rPr lang="en-US" smtClean="0"/>
              <a:pPr/>
              <a:t>5/2/2017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18EF051-55DE-4A67-9911-C5CB212A5952}" type="slidenum">
              <a:rPr lang="en-US" smtClean="0"/>
              <a:pPr/>
              <a:t>‹#›</a:t>
            </a:fld>
            <a:endParaRPr lang="en-US" dirty="0"/>
          </a:p>
        </p:txBody>
      </p:sp>
    </p:spTree>
    <p:extLst>
      <p:ext uri="{BB962C8B-B14F-4D97-AF65-F5344CB8AC3E}">
        <p14:creationId xmlns:p14="http://schemas.microsoft.com/office/powerpoint/2010/main" val="2436247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3A8921D-4589-4618-8B4C-A44810721E25}" type="datetimeFigureOut">
              <a:rPr lang="en-US" smtClean="0"/>
              <a:pPr/>
              <a:t>5/2/2017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18EF051-55DE-4A67-9911-C5CB212A5952}" type="slidenum">
              <a:rPr lang="en-US" smtClean="0"/>
              <a:pPr/>
              <a:t>‹#›</a:t>
            </a:fld>
            <a:endParaRPr lang="en-US" dirty="0"/>
          </a:p>
        </p:txBody>
      </p:sp>
    </p:spTree>
    <p:extLst>
      <p:ext uri="{BB962C8B-B14F-4D97-AF65-F5344CB8AC3E}">
        <p14:creationId xmlns:p14="http://schemas.microsoft.com/office/powerpoint/2010/main" val="1462937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3A8921D-4589-4618-8B4C-A44810721E25}" type="datetimeFigureOut">
              <a:rPr lang="en-US" smtClean="0"/>
              <a:pPr/>
              <a:t>5/2/2017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18EF051-55DE-4A67-9911-C5CB212A5952}" type="slidenum">
              <a:rPr lang="en-US" smtClean="0"/>
              <a:pPr/>
              <a:t>‹#›</a:t>
            </a:fld>
            <a:endParaRPr lang="en-US" dirty="0"/>
          </a:p>
        </p:txBody>
      </p:sp>
    </p:spTree>
    <p:extLst>
      <p:ext uri="{BB962C8B-B14F-4D97-AF65-F5344CB8AC3E}">
        <p14:creationId xmlns:p14="http://schemas.microsoft.com/office/powerpoint/2010/main" val="85357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3A8921D-4589-4618-8B4C-A44810721E25}" type="datetimeFigureOut">
              <a:rPr lang="en-US" smtClean="0"/>
              <a:pPr/>
              <a:t>5/2/2017</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E18EF051-55DE-4A67-9911-C5CB212A5952}" type="slidenum">
              <a:rPr lang="en-US" smtClean="0"/>
              <a:pPr/>
              <a:t>‹#›</a:t>
            </a:fld>
            <a:endParaRPr lang="en-US" dirty="0"/>
          </a:p>
        </p:txBody>
      </p:sp>
    </p:spTree>
    <p:extLst>
      <p:ext uri="{BB962C8B-B14F-4D97-AF65-F5344CB8AC3E}">
        <p14:creationId xmlns:p14="http://schemas.microsoft.com/office/powerpoint/2010/main" val="1593235729"/>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 id="2147483762" r:id="rId15"/>
    <p:sldLayoutId id="2147483763" r:id="rId16"/>
    <p:sldLayoutId id="2147483764" r:id="rId17"/>
    <p:sldLayoutId id="2147483765" r:id="rId18"/>
    <p:sldLayoutId id="2147483766" r:id="rId19"/>
    <p:sldLayoutId id="2147483768" r:id="rId20"/>
    <p:sldLayoutId id="2147483769" r:id="rId21"/>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hyperlink" Target="http://www.irs.gov/Affordable-Care-Act/Employers/Information-Reporting-by-Applicable-Large-Employers" TargetMode="External"/><Relationship Id="rId2" Type="http://schemas.openxmlformats.org/officeDocument/2006/relationships/hyperlink" Target="http://www.opm.gov/ESR" TargetMode="External"/><Relationship Id="rId1" Type="http://schemas.openxmlformats.org/officeDocument/2006/relationships/slideLayout" Target="../slideLayouts/slideLayout19.xml"/><Relationship Id="rId4" Type="http://schemas.openxmlformats.org/officeDocument/2006/relationships/hyperlink" Target="https://www.irs.gov/Affordable-Care-Act/Questions-and-Answers-about-Health-Care-Information-Forms-for-Individuals"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mailto:address@lyris.nifa.usda.gov" TargetMode="External"/><Relationship Id="rId2" Type="http://schemas.openxmlformats.org/officeDocument/2006/relationships/hyperlink" Target="mailto:sonny@nifa.usda.gov"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hyperlink" Target="http://www.opm.gov/life" TargetMode="External"/><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www.myfederalretirement.com/public/1070.cfm" TargetMode="External"/><Relationship Id="rId2" Type="http://schemas.openxmlformats.org/officeDocument/2006/relationships/hyperlink" Target="http://www.opm.gov/retirement-services/benefits-officers-center/webcast-presentations/tips-for-healthy-retirement-applications.pdf"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t0As-ESLdsA&amp;feature=youtu.be" TargetMode="External"/><Relationship Id="rId2" Type="http://schemas.openxmlformats.org/officeDocument/2006/relationships/hyperlink" Target="https://urldefense.proofpoint.com/v2/url?u=https-3A__www.opm.gov_policy-2Ddata-2Doversight_diversity-2Dand-2Dinclusion_reference-2Dmaterials_&amp;d=CwMFAg&amp;c=C3yme8gMkxg_ihJNXS06ZyWk4EJm8LdrrvxQb-Je7sw&amp;r=qmQ7eacMXOcR09xqDU0Bow&amp;m=ySSSYHaqvIu1AP_98mh2zQeOkQxRqKZ2KNuvxkwd7Sg&amp;s=So6lT_crEm-axdnV-gV--NlVfhh5X8uRL6W0wpcgLfs&amp;e=" TargetMode="External"/><Relationship Id="rId1" Type="http://schemas.openxmlformats.org/officeDocument/2006/relationships/slideLayout" Target="../slideLayouts/slideLayout2.xml"/><Relationship Id="rId4" Type="http://schemas.openxmlformats.org/officeDocument/2006/relationships/hyperlink" Target="https://www.opm.gov/policy-data-oversight/diversity-and-inclusion/reference-materials/benefits-for-lgbt-federal-employees-and-annuitants-supplemental-resource-to-webcast.pdf"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http://www.opm.gov/retirement-services/publications-forms/benefits-administration-letters/2015/15-201.pdf"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s://www.opm.gov/forms/pdf_fill/sf3104.pdf" TargetMode="External"/><Relationship Id="rId2" Type="http://schemas.openxmlformats.org/officeDocument/2006/relationships/hyperlink" Target="http://www.opm.gov/forms/pdf_fill/sf2800.pdf" TargetMode="External"/><Relationship Id="rId1" Type="http://schemas.openxmlformats.org/officeDocument/2006/relationships/slideLayout" Target="../slideLayouts/slideLayout2.xml"/><Relationship Id="rId6" Type="http://schemas.openxmlformats.org/officeDocument/2006/relationships/hyperlink" Target="https://www.servicesonline.opm.gov/RSR/AnnuitantDeath" TargetMode="External"/><Relationship Id="rId5" Type="http://schemas.openxmlformats.org/officeDocument/2006/relationships/hyperlink" Target="mailto:retire@opm.gov" TargetMode="External"/><Relationship Id="rId4" Type="http://schemas.openxmlformats.org/officeDocument/2006/relationships/hyperlink" Target="http://www.opm.gov/forms/pdf_fill/fe6.pd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https://www.servicesonline.opm.gov/"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hyperlink" Target="mailto:BENEFITSINFO@LISTSERV.OPM.GOV"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www.opm.gov/retirement-services/benefits-officers-center" TargetMode="External"/><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hyperlink" Target="http://www.opm.gov/retirement-services/publications-forms/benefits-administration-letters/" TargetMode="External"/><Relationship Id="rId2" Type="http://schemas.openxmlformats.org/officeDocument/2006/relationships/hyperlink" Target="mailto:exhrgroup@listserv.montana.edu" TargetMode="External"/><Relationship Id="rId1" Type="http://schemas.openxmlformats.org/officeDocument/2006/relationships/slideLayout" Target="../slideLayouts/slideLayout2.xml"/><Relationship Id="rId4" Type="http://schemas.openxmlformats.org/officeDocument/2006/relationships/hyperlink" Target="http://www.opm.gov/forms/" TargetMode="External"/></Relationships>
</file>

<file path=ppt/slides/_rels/slide75.xml.rels><?xml version="1.0" encoding="UTF-8" standalone="yes"?>
<Relationships xmlns="http://schemas.openxmlformats.org/package/2006/relationships"><Relationship Id="rId2" Type="http://schemas.openxmlformats.org/officeDocument/2006/relationships/hyperlink" Target="http://apps.opm.gov/Listserv_Apps/list-sub.cfm?CFID=13388481&amp;CFTOKEN=77413557"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hyperlink" Target="http://apps.opm.gov/Listserv_Apps/list-sub.cfm?CFID=13388481&amp;CFTOKEN=77413557"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hyperlink" Target="http://www.opm.gov/blogs/Director/"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mailto:Sonny.Barber@ars.usda.gov" TargetMode="External"/><Relationship Id="rId2" Type="http://schemas.openxmlformats.org/officeDocument/2006/relationships/hyperlink" Target="mailto:maryfran@montana.edu"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hyperlink" Target="https://www.benefeds.com/"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hyperlink" Target="http://www.socialsecurity.gov/myaccount" TargetMode="Externa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hyperlink" Target="https://www.opm.gov/forms/pdfimage/ri37-22.pdf" TargetMode="External"/><Relationship Id="rId2" Type="http://schemas.openxmlformats.org/officeDocument/2006/relationships/hyperlink" Target="http://www.opm.gov/forms/pdf_fill/sf2804.pdf" TargetMode="External"/><Relationship Id="rId1" Type="http://schemas.openxmlformats.org/officeDocument/2006/relationships/slideLayout" Target="../slideLayouts/slideLayout2.xml"/><Relationship Id="rId6" Type="http://schemas.openxmlformats.org/officeDocument/2006/relationships/hyperlink" Target="https://www.opm.gov/retirement-services/publications-forms/csrsfers-handbook/c031.pdf" TargetMode="External"/><Relationship Id="rId5" Type="http://schemas.openxmlformats.org/officeDocument/2006/relationships/hyperlink" Target="http://www.irs.gov/publications/p721/ar02.html" TargetMode="External"/><Relationship Id="rId4" Type="http://schemas.openxmlformats.org/officeDocument/2006/relationships/hyperlink" Target="http://www.opm.gov/retirement-services/publications-forms/pamphlets/ri38-125.pdf"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www.opm.gov/healthcare-insurance/special-initiatives/self-plus-one/" TargetMode="Externa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71600"/>
          </a:xfrm>
        </p:spPr>
        <p:txBody>
          <a:bodyPr>
            <a:noAutofit/>
          </a:bodyPr>
          <a:lstStyle/>
          <a:p>
            <a:pPr algn="ctr"/>
            <a:r>
              <a:rPr lang="en-US" sz="2800" dirty="0"/>
              <a:t>Session 28</a:t>
            </a:r>
            <a:br>
              <a:rPr lang="en-US" sz="2800" dirty="0"/>
            </a:br>
            <a:r>
              <a:rPr lang="en-US" sz="2800" dirty="0"/>
              <a:t>Federal Benefits Pre-Retirement Counseling and Benefits Update</a:t>
            </a:r>
          </a:p>
        </p:txBody>
      </p:sp>
      <p:sp>
        <p:nvSpPr>
          <p:cNvPr id="3" name="Content Placeholder 2"/>
          <p:cNvSpPr>
            <a:spLocks noGrp="1"/>
          </p:cNvSpPr>
          <p:nvPr>
            <p:ph idx="1"/>
          </p:nvPr>
        </p:nvSpPr>
        <p:spPr>
          <a:xfrm>
            <a:off x="762000" y="1981200"/>
            <a:ext cx="6347714" cy="3880773"/>
          </a:xfrm>
        </p:spPr>
        <p:txBody>
          <a:bodyPr>
            <a:normAutofit fontScale="70000" lnSpcReduction="20000"/>
          </a:bodyPr>
          <a:lstStyle/>
          <a:p>
            <a:endParaRPr lang="en-US" sz="2800" dirty="0"/>
          </a:p>
          <a:p>
            <a:r>
              <a:rPr lang="en-US" sz="2800" dirty="0"/>
              <a:t>Sonny Barber, USDA/ARS/AFM</a:t>
            </a:r>
          </a:p>
          <a:p>
            <a:endParaRPr lang="en-US" sz="2800" dirty="0"/>
          </a:p>
          <a:p>
            <a:r>
              <a:rPr lang="en-US" sz="2800" dirty="0"/>
              <a:t>Kaela Black, Iowa State University</a:t>
            </a:r>
          </a:p>
          <a:p>
            <a:pPr marL="594360" lvl="2" indent="0">
              <a:buNone/>
            </a:pPr>
            <a:endParaRPr lang="en-US" sz="2800" dirty="0"/>
          </a:p>
          <a:p>
            <a:r>
              <a:rPr lang="en-US" sz="2800" dirty="0"/>
              <a:t>Keith Niemann, University of Nebraska - Lincoln</a:t>
            </a:r>
          </a:p>
          <a:p>
            <a:pPr marL="548640" lvl="2" indent="0">
              <a:buNone/>
            </a:pPr>
            <a:endParaRPr lang="en-US" sz="2800" dirty="0"/>
          </a:p>
          <a:p>
            <a:r>
              <a:rPr lang="en-US" sz="2800" dirty="0"/>
              <a:t>Celia Rainville, University of Vermont</a:t>
            </a:r>
          </a:p>
          <a:p>
            <a:endParaRPr lang="en-US" sz="2800" dirty="0"/>
          </a:p>
          <a:p>
            <a:r>
              <a:rPr lang="en-US" sz="2800" dirty="0"/>
              <a:t>Mary Fran San Soucie, Montana State University</a:t>
            </a:r>
          </a:p>
          <a:p>
            <a:endParaRPr lang="en-US" sz="2000" dirty="0"/>
          </a:p>
          <a:p>
            <a:pPr marL="0" indent="0">
              <a:buNone/>
            </a:pPr>
            <a:endParaRPr lang="en-US" sz="2000" dirty="0"/>
          </a:p>
        </p:txBody>
      </p:sp>
    </p:spTree>
    <p:extLst>
      <p:ext uri="{BB962C8B-B14F-4D97-AF65-F5344CB8AC3E}">
        <p14:creationId xmlns:p14="http://schemas.microsoft.com/office/powerpoint/2010/main" val="14452110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A130CC6-AF16-4E75-B386-B0184CCD31FF}" type="slidenum">
              <a:rPr lang="en-US" smtClean="0"/>
              <a:pPr/>
              <a:t>10</a:t>
            </a:fld>
            <a:endParaRPr lang="en-US" dirty="0"/>
          </a:p>
        </p:txBody>
      </p:sp>
      <p:sp>
        <p:nvSpPr>
          <p:cNvPr id="7" name="Title 6"/>
          <p:cNvSpPr>
            <a:spLocks noGrp="1"/>
          </p:cNvSpPr>
          <p:nvPr>
            <p:ph type="ctrTitle"/>
          </p:nvPr>
        </p:nvSpPr>
        <p:spPr>
          <a:xfrm>
            <a:off x="685800" y="1295400"/>
            <a:ext cx="8077200" cy="2209800"/>
          </a:xfrm>
        </p:spPr>
        <p:txBody>
          <a:bodyPr/>
          <a:lstStyle/>
          <a:p>
            <a:r>
              <a:rPr lang="en-US" sz="4200" dirty="0"/>
              <a:t>New Tax Forms for FEHB Enrollees: </a:t>
            </a:r>
            <a:br>
              <a:rPr lang="en-US" sz="4400" dirty="0"/>
            </a:br>
            <a:r>
              <a:rPr lang="en-US" sz="4400" dirty="0"/>
              <a:t>Forms 1095-B and 1095-C</a:t>
            </a:r>
          </a:p>
        </p:txBody>
      </p:sp>
      <p:sp>
        <p:nvSpPr>
          <p:cNvPr id="3" name="Date Placeholder 2"/>
          <p:cNvSpPr>
            <a:spLocks noGrp="1"/>
          </p:cNvSpPr>
          <p:nvPr>
            <p:ph type="dt" sz="half" idx="2"/>
          </p:nvPr>
        </p:nvSpPr>
        <p:spPr/>
        <p:txBody>
          <a:bodyPr/>
          <a:lstStyle/>
          <a:p>
            <a:fld id="{18CC5F56-1721-4C3A-91B6-9E6FF587119A}" type="datetime1">
              <a:rPr lang="en-US" smtClean="0"/>
              <a:pPr/>
              <a:t>5/2/2017</a:t>
            </a:fld>
            <a:endParaRPr lang="en-US" dirty="0"/>
          </a:p>
        </p:txBody>
      </p:sp>
      <p:pic>
        <p:nvPicPr>
          <p:cNvPr id="6" name="Picture Placeholder 5"/>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l="5733" t="33974" r="4935" b="20036"/>
          <a:stretch/>
        </p:blipFill>
        <p:spPr>
          <a:xfrm>
            <a:off x="2438400" y="4267200"/>
            <a:ext cx="4572000" cy="1570984"/>
          </a:xfrm>
          <a:ln>
            <a:noFill/>
          </a:ln>
        </p:spPr>
      </p:pic>
    </p:spTree>
    <p:extLst>
      <p:ext uri="{BB962C8B-B14F-4D97-AF65-F5344CB8AC3E}">
        <p14:creationId xmlns:p14="http://schemas.microsoft.com/office/powerpoint/2010/main" val="2640038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566928"/>
            <a:ext cx="7086600" cy="1024128"/>
          </a:xfrm>
        </p:spPr>
        <p:txBody>
          <a:bodyPr>
            <a:normAutofit fontScale="90000"/>
          </a:bodyPr>
          <a:lstStyle/>
          <a:p>
            <a:r>
              <a:rPr lang="en-US" dirty="0"/>
              <a:t>Internal Revenue Code (IRC) </a:t>
            </a:r>
            <a:br>
              <a:rPr lang="en-US" dirty="0"/>
            </a:br>
            <a:r>
              <a:rPr lang="en-US" dirty="0"/>
              <a:t>Sections 6055 and 6056 </a:t>
            </a:r>
          </a:p>
        </p:txBody>
      </p:sp>
      <p:sp>
        <p:nvSpPr>
          <p:cNvPr id="3" name="Date Placeholder 2"/>
          <p:cNvSpPr>
            <a:spLocks noGrp="1"/>
          </p:cNvSpPr>
          <p:nvPr>
            <p:ph type="dt" sz="half" idx="2"/>
          </p:nvPr>
        </p:nvSpPr>
        <p:spPr/>
        <p:txBody>
          <a:bodyPr/>
          <a:lstStyle/>
          <a:p>
            <a:fld id="{42D41BD8-F932-40AA-8DAC-647898DB09A3}" type="datetime1">
              <a:rPr lang="en-US" smtClean="0"/>
              <a:pPr/>
              <a:t>5/2/2017</a:t>
            </a:fld>
            <a:endParaRPr lang="en-US" dirty="0"/>
          </a:p>
        </p:txBody>
      </p:sp>
      <p:sp>
        <p:nvSpPr>
          <p:cNvPr id="4" name="Slide Number Placeholder 3"/>
          <p:cNvSpPr>
            <a:spLocks noGrp="1"/>
          </p:cNvSpPr>
          <p:nvPr>
            <p:ph type="sldNum" sz="quarter" idx="4"/>
          </p:nvPr>
        </p:nvSpPr>
        <p:spPr/>
        <p:txBody>
          <a:bodyPr/>
          <a:lstStyle/>
          <a:p>
            <a:fld id="{9A130CC6-AF16-4E75-B386-B0184CCD31FF}" type="slidenum">
              <a:rPr lang="en-US" smtClean="0"/>
              <a:pPr/>
              <a:t>11</a:t>
            </a:fld>
            <a:endParaRPr lang="en-US" dirty="0"/>
          </a:p>
        </p:txBody>
      </p:sp>
      <p:sp>
        <p:nvSpPr>
          <p:cNvPr id="2" name="Content Placeholder 1"/>
          <p:cNvSpPr>
            <a:spLocks noGrp="1"/>
          </p:cNvSpPr>
          <p:nvPr>
            <p:ph sz="quarter" idx="4294967295"/>
          </p:nvPr>
        </p:nvSpPr>
        <p:spPr>
          <a:xfrm>
            <a:off x="685800" y="1676400"/>
            <a:ext cx="6705600" cy="4876800"/>
          </a:xfrm>
          <a:prstGeom prst="rect">
            <a:avLst/>
          </a:prstGeom>
        </p:spPr>
        <p:txBody>
          <a:bodyPr>
            <a:normAutofit lnSpcReduction="10000"/>
          </a:bodyPr>
          <a:lstStyle/>
          <a:p>
            <a:pPr>
              <a:buFont typeface="Wingdings" charset="2"/>
              <a:buChar char="§"/>
            </a:pPr>
            <a:r>
              <a:rPr lang="en-US" sz="2200" dirty="0"/>
              <a:t>Added by the Affordable Care Act</a:t>
            </a:r>
          </a:p>
          <a:p>
            <a:pPr>
              <a:buFont typeface="Wingdings" charset="2"/>
              <a:buChar char="§"/>
            </a:pPr>
            <a:r>
              <a:rPr lang="en-US" sz="2200" b="1" dirty="0"/>
              <a:t>IRC Section 6055</a:t>
            </a:r>
          </a:p>
          <a:p>
            <a:pPr lvl="1">
              <a:buFont typeface="Courier New"/>
              <a:buChar char="o"/>
            </a:pPr>
            <a:r>
              <a:rPr lang="en-US" sz="2200" dirty="0"/>
              <a:t>Requires health coverage providers, including FEHB plan providers, that offer minimal essential coverage to file information returns with the Internal Revenue Service (IRS) and provide statements to all enrollees about their health coverage. </a:t>
            </a:r>
          </a:p>
          <a:p>
            <a:pPr>
              <a:buFont typeface="Wingdings" charset="2"/>
              <a:buChar char="§"/>
            </a:pPr>
            <a:r>
              <a:rPr lang="en-US" sz="2200" b="1" dirty="0"/>
              <a:t>IRC Section 6056 </a:t>
            </a:r>
          </a:p>
          <a:p>
            <a:pPr lvl="1">
              <a:buFont typeface="Courier New"/>
              <a:buChar char="o"/>
            </a:pPr>
            <a:r>
              <a:rPr lang="en-US" sz="2200" dirty="0"/>
              <a:t>Requires employers, including Federal agencies, to file information returns to the IRS and provide statements to their full-time employees about the health insurance coverage the employer offered.</a:t>
            </a:r>
          </a:p>
        </p:txBody>
      </p:sp>
    </p:spTree>
    <p:extLst>
      <p:ext uri="{BB962C8B-B14F-4D97-AF65-F5344CB8AC3E}">
        <p14:creationId xmlns:p14="http://schemas.microsoft.com/office/powerpoint/2010/main" val="1392490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Content Placeholder 4"/>
          <p:cNvSpPr>
            <a:spLocks noGrp="1"/>
          </p:cNvSpPr>
          <p:nvPr>
            <p:ph sz="quarter" idx="13"/>
          </p:nvPr>
        </p:nvSpPr>
        <p:spPr>
          <a:xfrm>
            <a:off x="304800" y="1828800"/>
            <a:ext cx="6781800" cy="4724400"/>
          </a:xfrm>
        </p:spPr>
        <p:txBody>
          <a:bodyPr>
            <a:normAutofit fontScale="92500" lnSpcReduction="20000"/>
          </a:bodyPr>
          <a:lstStyle/>
          <a:p>
            <a:pPr lvl="1">
              <a:buFont typeface="Wingdings" panose="05000000000000000000" pitchFamily="2" charset="2"/>
              <a:buChar char="§"/>
            </a:pPr>
            <a:r>
              <a:rPr lang="en-US" altLang="en-US" sz="2000" dirty="0">
                <a:solidFill>
                  <a:srgbClr val="000000"/>
                </a:solidFill>
                <a:cs typeface="Arial" charset="0"/>
              </a:rPr>
              <a:t>FEHB plan providers (health insurance carriers) must report on </a:t>
            </a:r>
            <a:r>
              <a:rPr lang="en-US" sz="2000" dirty="0"/>
              <a:t>all enrollees</a:t>
            </a:r>
            <a:endParaRPr lang="en-US" altLang="en-US" sz="2000" dirty="0">
              <a:solidFill>
                <a:srgbClr val="000000"/>
              </a:solidFill>
              <a:cs typeface="Arial" charset="0"/>
            </a:endParaRPr>
          </a:p>
          <a:p>
            <a:pPr lvl="1">
              <a:buFont typeface="Wingdings" panose="05000000000000000000" pitchFamily="2" charset="2"/>
              <a:buChar char="§"/>
            </a:pPr>
            <a:r>
              <a:rPr lang="en-US" altLang="en-US" sz="2000" dirty="0">
                <a:solidFill>
                  <a:srgbClr val="000000"/>
                </a:solidFill>
                <a:cs typeface="Arial" charset="0"/>
              </a:rPr>
              <a:t>Coverage information for every individual</a:t>
            </a:r>
          </a:p>
          <a:p>
            <a:pPr lvl="2">
              <a:buFont typeface="Courier New" panose="02070309020205020404" pitchFamily="49" charset="0"/>
              <a:buChar char="o"/>
            </a:pPr>
            <a:r>
              <a:rPr lang="en-US" altLang="en-US" sz="2000" dirty="0">
                <a:solidFill>
                  <a:srgbClr val="000000"/>
                </a:solidFill>
                <a:cs typeface="Arial" charset="0"/>
              </a:rPr>
              <a:t>SSNs for individuals and dependents</a:t>
            </a:r>
          </a:p>
          <a:p>
            <a:pPr lvl="2">
              <a:buFont typeface="Courier New" panose="02070309020205020404" pitchFamily="49" charset="0"/>
              <a:buChar char="o"/>
            </a:pPr>
            <a:r>
              <a:rPr lang="en-US" altLang="en-US" sz="2000" dirty="0">
                <a:solidFill>
                  <a:srgbClr val="000000"/>
                </a:solidFill>
                <a:cs typeface="Arial" charset="0"/>
              </a:rPr>
              <a:t>Employer Identification Number (EIN) of employer</a:t>
            </a:r>
          </a:p>
          <a:p>
            <a:pPr lvl="1">
              <a:buFont typeface="Wingdings" panose="05000000000000000000" pitchFamily="2" charset="2"/>
              <a:buChar char="§"/>
            </a:pPr>
            <a:r>
              <a:rPr lang="en-US" altLang="en-US" sz="2000" dirty="0">
                <a:solidFill>
                  <a:srgbClr val="000000"/>
                </a:solidFill>
                <a:cs typeface="Arial" charset="0"/>
              </a:rPr>
              <a:t>Annually beginning with 2015 plan year</a:t>
            </a:r>
          </a:p>
          <a:p>
            <a:pPr lvl="1">
              <a:buFont typeface="Wingdings" panose="05000000000000000000" pitchFamily="2" charset="2"/>
              <a:buChar char="§"/>
            </a:pPr>
            <a:r>
              <a:rPr lang="en-US" altLang="en-US" sz="2000" dirty="0">
                <a:solidFill>
                  <a:srgbClr val="000000"/>
                </a:solidFill>
                <a:cs typeface="Arial" charset="0"/>
              </a:rPr>
              <a:t>IRS and individuals will use the information to administer or show compliance with the individual shared responsibility provisions of the Affordable Care Act</a:t>
            </a:r>
          </a:p>
          <a:p>
            <a:pPr lvl="2">
              <a:buFont typeface="Courier New" panose="02070309020205020404" pitchFamily="49" charset="0"/>
              <a:buChar char="o"/>
            </a:pPr>
            <a:r>
              <a:rPr lang="en-US" altLang="en-US" sz="2000" dirty="0">
                <a:cs typeface="Arial" charset="0"/>
              </a:rPr>
              <a:t>Carriers must furnish individual statements by </a:t>
            </a:r>
            <a:r>
              <a:rPr lang="en-US" altLang="en-US" sz="2000" b="1" dirty="0">
                <a:solidFill>
                  <a:srgbClr val="FF0000"/>
                </a:solidFill>
                <a:cs typeface="Arial" charset="0"/>
              </a:rPr>
              <a:t>March 31, 2016</a:t>
            </a:r>
          </a:p>
          <a:p>
            <a:pPr lvl="2">
              <a:buFont typeface="Courier New" panose="02070309020205020404" pitchFamily="49" charset="0"/>
              <a:buChar char="o"/>
            </a:pPr>
            <a:r>
              <a:rPr lang="en-US" altLang="en-US" sz="2000" dirty="0">
                <a:solidFill>
                  <a:srgbClr val="000000"/>
                </a:solidFill>
                <a:cs typeface="Arial" charset="0"/>
              </a:rPr>
              <a:t>Carriers must file information returns to IRS by </a:t>
            </a:r>
            <a:r>
              <a:rPr lang="en-US" altLang="en-US" sz="2000" b="1" dirty="0">
                <a:solidFill>
                  <a:srgbClr val="FF0000"/>
                </a:solidFill>
                <a:cs typeface="Arial" charset="0"/>
              </a:rPr>
              <a:t>May 31, 2016  or if electronic by </a:t>
            </a:r>
            <a:r>
              <a:rPr lang="en-US" sz="2000" b="1" dirty="0">
                <a:solidFill>
                  <a:srgbClr val="FF0000"/>
                </a:solidFill>
              </a:rPr>
              <a:t>June 30, 2016. </a:t>
            </a:r>
            <a:endParaRPr lang="en-US" altLang="en-US" sz="2000" b="1" dirty="0">
              <a:solidFill>
                <a:srgbClr val="FF0000"/>
              </a:solidFill>
              <a:cs typeface="Arial" charset="0"/>
            </a:endParaRPr>
          </a:p>
          <a:p>
            <a:endParaRPr lang="en-US" dirty="0"/>
          </a:p>
        </p:txBody>
      </p:sp>
      <p:sp>
        <p:nvSpPr>
          <p:cNvPr id="3" name="Date Placeholder 2"/>
          <p:cNvSpPr>
            <a:spLocks noGrp="1"/>
          </p:cNvSpPr>
          <p:nvPr>
            <p:ph type="dt" sz="half" idx="2"/>
          </p:nvPr>
        </p:nvSpPr>
        <p:spPr/>
        <p:txBody>
          <a:bodyPr/>
          <a:lstStyle/>
          <a:p>
            <a:fld id="{42D41BD8-F932-40AA-8DAC-647898DB09A3}" type="datetime1">
              <a:rPr lang="en-US" smtClean="0"/>
              <a:pPr/>
              <a:t>5/2/2017</a:t>
            </a:fld>
            <a:endParaRPr lang="en-US" dirty="0"/>
          </a:p>
        </p:txBody>
      </p:sp>
      <p:sp>
        <p:nvSpPr>
          <p:cNvPr id="4" name="Slide Number Placeholder 3"/>
          <p:cNvSpPr>
            <a:spLocks noGrp="1"/>
          </p:cNvSpPr>
          <p:nvPr>
            <p:ph type="sldNum" sz="quarter" idx="4"/>
          </p:nvPr>
        </p:nvSpPr>
        <p:spPr/>
        <p:txBody>
          <a:bodyPr/>
          <a:lstStyle/>
          <a:p>
            <a:fld id="{9A130CC6-AF16-4E75-B386-B0184CCD31FF}" type="slidenum">
              <a:rPr lang="en-US" smtClean="0"/>
              <a:pPr/>
              <a:t>12</a:t>
            </a:fld>
            <a:endParaRPr lang="en-US" dirty="0"/>
          </a:p>
        </p:txBody>
      </p:sp>
      <p:sp>
        <p:nvSpPr>
          <p:cNvPr id="2" name="Title 1"/>
          <p:cNvSpPr>
            <a:spLocks noGrp="1"/>
          </p:cNvSpPr>
          <p:nvPr>
            <p:ph type="ctrTitle"/>
          </p:nvPr>
        </p:nvSpPr>
        <p:spPr>
          <a:xfrm>
            <a:off x="0" y="152400"/>
            <a:ext cx="7086600" cy="1438656"/>
          </a:xfrm>
        </p:spPr>
        <p:txBody>
          <a:bodyPr>
            <a:normAutofit/>
          </a:bodyPr>
          <a:lstStyle/>
          <a:p>
            <a:r>
              <a:rPr lang="en-US" altLang="en-US" sz="3200" dirty="0"/>
              <a:t>IRC Section 6055 Reporting Requirements: Health Coverage Provider Reporting</a:t>
            </a:r>
            <a:endParaRPr lang="en-US" sz="3200" dirty="0"/>
          </a:p>
        </p:txBody>
      </p:sp>
    </p:spTree>
    <p:extLst>
      <p:ext uri="{BB962C8B-B14F-4D97-AF65-F5344CB8AC3E}">
        <p14:creationId xmlns:p14="http://schemas.microsoft.com/office/powerpoint/2010/main" val="3525884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fld id="{C530FA84-3014-452E-90EC-655BA1AFD1F8}" type="datetime1">
              <a:rPr lang="en-US" smtClean="0"/>
              <a:pPr/>
              <a:t>5/2/2017</a:t>
            </a:fld>
            <a:endParaRPr lang="en-US" dirty="0"/>
          </a:p>
        </p:txBody>
      </p:sp>
      <p:sp>
        <p:nvSpPr>
          <p:cNvPr id="4" name="Slide Number Placeholder 3"/>
          <p:cNvSpPr>
            <a:spLocks noGrp="1"/>
          </p:cNvSpPr>
          <p:nvPr>
            <p:ph type="sldNum" sz="quarter" idx="4"/>
          </p:nvPr>
        </p:nvSpPr>
        <p:spPr/>
        <p:txBody>
          <a:bodyPr/>
          <a:lstStyle/>
          <a:p>
            <a:fld id="{9A130CC6-AF16-4E75-B386-B0184CCD31FF}" type="slidenum">
              <a:rPr lang="en-US" smtClean="0"/>
              <a:pPr/>
              <a:t>13</a:t>
            </a:fld>
            <a:endParaRPr lang="en-US" dirty="0"/>
          </a:p>
        </p:txBody>
      </p:sp>
      <p:sp>
        <p:nvSpPr>
          <p:cNvPr id="6" name="Title 5"/>
          <p:cNvSpPr>
            <a:spLocks noGrp="1"/>
          </p:cNvSpPr>
          <p:nvPr>
            <p:ph type="ctrTitle"/>
          </p:nvPr>
        </p:nvSpPr>
        <p:spPr>
          <a:xfrm>
            <a:off x="0" y="76200"/>
            <a:ext cx="7010400" cy="1514856"/>
          </a:xfrm>
        </p:spPr>
        <p:txBody>
          <a:bodyPr>
            <a:normAutofit/>
          </a:bodyPr>
          <a:lstStyle/>
          <a:p>
            <a:r>
              <a:rPr lang="en-US" altLang="en-US" sz="3200" dirty="0"/>
              <a:t>IRC Section 6056 Reporting Requirements: </a:t>
            </a:r>
            <a:br>
              <a:rPr lang="en-US" altLang="en-US" sz="3200" dirty="0"/>
            </a:br>
            <a:r>
              <a:rPr lang="en-US" altLang="en-US" sz="3200" dirty="0"/>
              <a:t>Employer Reporting</a:t>
            </a:r>
            <a:endParaRPr lang="en-US" sz="3200" dirty="0"/>
          </a:p>
        </p:txBody>
      </p:sp>
      <p:sp>
        <p:nvSpPr>
          <p:cNvPr id="8" name="Content Placeholder 2"/>
          <p:cNvSpPr>
            <a:spLocks noGrp="1"/>
          </p:cNvSpPr>
          <p:nvPr>
            <p:ph sz="quarter" idx="13"/>
          </p:nvPr>
        </p:nvSpPr>
        <p:spPr>
          <a:xfrm>
            <a:off x="1" y="1828800"/>
            <a:ext cx="7010399" cy="4800600"/>
          </a:xfrm>
        </p:spPr>
        <p:txBody>
          <a:bodyPr>
            <a:normAutofit lnSpcReduction="10000"/>
          </a:bodyPr>
          <a:lstStyle/>
          <a:p>
            <a:pPr marL="457200" lvl="1" indent="0">
              <a:buNone/>
            </a:pPr>
            <a:r>
              <a:rPr lang="en-US" altLang="en-US" sz="2000" dirty="0"/>
              <a:t>Federal agencies or their designated payroll provider must report on health insurance coverage offered to employees</a:t>
            </a:r>
            <a:endParaRPr lang="en-US" altLang="en-US" sz="2000" b="1" dirty="0">
              <a:solidFill>
                <a:srgbClr val="000000"/>
              </a:solidFill>
            </a:endParaRPr>
          </a:p>
          <a:p>
            <a:pPr marL="457200" lvl="1" indent="0">
              <a:buNone/>
            </a:pPr>
            <a:r>
              <a:rPr lang="en-US" altLang="en-US" sz="2000" dirty="0">
                <a:solidFill>
                  <a:srgbClr val="000000"/>
                </a:solidFill>
              </a:rPr>
              <a:t>Report to employees: employers must furnish IRS Form 1095-C  to their full-time employees </a:t>
            </a:r>
          </a:p>
          <a:p>
            <a:pPr lvl="1">
              <a:buFont typeface="Courier New"/>
              <a:buChar char="o"/>
            </a:pPr>
            <a:r>
              <a:rPr lang="en-US" altLang="en-US" sz="2200" dirty="0">
                <a:solidFill>
                  <a:srgbClr val="000000"/>
                </a:solidFill>
              </a:rPr>
              <a:t>Contains information about </a:t>
            </a:r>
            <a:r>
              <a:rPr lang="en-US" altLang="en-US" sz="2200" dirty="0"/>
              <a:t>health insurance coverage offered by the employer</a:t>
            </a:r>
            <a:endParaRPr lang="en-US" altLang="en-US" sz="2200" dirty="0">
              <a:solidFill>
                <a:srgbClr val="000000"/>
              </a:solidFill>
            </a:endParaRPr>
          </a:p>
          <a:p>
            <a:pPr lvl="1">
              <a:buFont typeface="Courier New" panose="02070309020205020404" pitchFamily="49" charset="0"/>
              <a:buChar char="o"/>
            </a:pPr>
            <a:r>
              <a:rPr lang="en-US" altLang="en-US" sz="2200" dirty="0"/>
              <a:t>Employers must furnish employee statements by </a:t>
            </a:r>
            <a:r>
              <a:rPr lang="en-US" altLang="en-US" sz="2200" b="1" dirty="0">
                <a:solidFill>
                  <a:srgbClr val="FF0000"/>
                </a:solidFill>
              </a:rPr>
              <a:t>March 31, 2016 </a:t>
            </a:r>
          </a:p>
          <a:p>
            <a:pPr lvl="2">
              <a:buFont typeface="Wingdings" panose="05000000000000000000" pitchFamily="2" charset="2"/>
              <a:buChar char="Ø"/>
            </a:pPr>
            <a:r>
              <a:rPr lang="en-US" altLang="en-US" sz="1600" dirty="0"/>
              <a:t>Internal Revenue Service (IRS) Notice 2016-4 extended due dates</a:t>
            </a:r>
          </a:p>
          <a:p>
            <a:pPr lvl="2">
              <a:buFont typeface="Wingdings" panose="05000000000000000000" pitchFamily="2" charset="2"/>
              <a:buChar char="Ø"/>
            </a:pPr>
            <a:r>
              <a:rPr lang="en-US" altLang="en-US" sz="1600" dirty="0"/>
              <a:t>Many agencies and Shared Service Centers have started</a:t>
            </a:r>
          </a:p>
          <a:p>
            <a:pPr lvl="1">
              <a:buFont typeface="Courier New" panose="02070309020205020404" pitchFamily="49" charset="0"/>
              <a:buChar char="o"/>
            </a:pPr>
            <a:r>
              <a:rPr lang="en-US" altLang="en-US" sz="2200" dirty="0"/>
              <a:t>Must be furnished on paper by mail unless consent for electronic from employee</a:t>
            </a:r>
          </a:p>
          <a:p>
            <a:pPr marL="1371600" lvl="3" indent="0">
              <a:buNone/>
            </a:pPr>
            <a:endParaRPr lang="en-US" altLang="en-US" sz="1200" dirty="0"/>
          </a:p>
        </p:txBody>
      </p:sp>
    </p:spTree>
    <p:extLst>
      <p:ext uri="{BB962C8B-B14F-4D97-AF65-F5344CB8AC3E}">
        <p14:creationId xmlns:p14="http://schemas.microsoft.com/office/powerpoint/2010/main" val="950791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609600" y="2057400"/>
            <a:ext cx="6553200" cy="4495800"/>
          </a:xfrm>
        </p:spPr>
        <p:txBody>
          <a:bodyPr/>
          <a:lstStyle/>
          <a:p>
            <a:r>
              <a:rPr lang="en-US" sz="2000" b="1" dirty="0"/>
              <a:t>Form 1095-B (FEHB Plan Provider)</a:t>
            </a:r>
            <a:endParaRPr lang="en-US" sz="2000" dirty="0"/>
          </a:p>
          <a:p>
            <a:pPr marL="285750" indent="-285750">
              <a:buFont typeface="Wingdings" panose="05000000000000000000" pitchFamily="2" charset="2"/>
              <a:buChar char="§"/>
            </a:pPr>
            <a:r>
              <a:rPr lang="en-US" sz="2000" dirty="0"/>
              <a:t>Provides information needed to report on your income tax return that you, your spouse (if you file a joint return), and individuals you claim as dependents had qualifying health coverage for some or all months during the year.</a:t>
            </a:r>
            <a:endParaRPr lang="en-US" sz="2000" b="1" dirty="0"/>
          </a:p>
          <a:p>
            <a:endParaRPr lang="en-US" sz="2000" b="1" dirty="0"/>
          </a:p>
          <a:p>
            <a:r>
              <a:rPr lang="en-US" sz="2000" b="1" dirty="0"/>
              <a:t>Form 1095-C (From Employing agency)</a:t>
            </a:r>
          </a:p>
          <a:p>
            <a:pPr marL="285750" indent="-285750">
              <a:buFont typeface="Wingdings" panose="05000000000000000000" pitchFamily="2" charset="2"/>
              <a:buChar char="§"/>
            </a:pPr>
            <a:r>
              <a:rPr lang="en-US" sz="2000" dirty="0"/>
              <a:t>Includes information about the health insurance coverage offered to you by your employer. </a:t>
            </a:r>
          </a:p>
          <a:p>
            <a:endParaRPr lang="en-US" dirty="0"/>
          </a:p>
        </p:txBody>
      </p:sp>
      <p:sp>
        <p:nvSpPr>
          <p:cNvPr id="3" name="Title 2"/>
          <p:cNvSpPr>
            <a:spLocks noGrp="1"/>
          </p:cNvSpPr>
          <p:nvPr>
            <p:ph type="ctrTitle"/>
          </p:nvPr>
        </p:nvSpPr>
        <p:spPr>
          <a:xfrm>
            <a:off x="0" y="566928"/>
            <a:ext cx="7162800" cy="1024128"/>
          </a:xfrm>
        </p:spPr>
        <p:txBody>
          <a:bodyPr/>
          <a:lstStyle/>
          <a:p>
            <a:r>
              <a:rPr lang="en-US" dirty="0"/>
              <a:t>IRS Forms 1095-B and 1095-C</a:t>
            </a:r>
          </a:p>
        </p:txBody>
      </p:sp>
    </p:spTree>
    <p:extLst>
      <p:ext uri="{BB962C8B-B14F-4D97-AF65-F5344CB8AC3E}">
        <p14:creationId xmlns:p14="http://schemas.microsoft.com/office/powerpoint/2010/main" val="4094581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fld id="{0D538448-5F61-4F0C-9E44-17ED6D091BA2}" type="datetime1">
              <a:rPr lang="en-US" smtClean="0"/>
              <a:pPr/>
              <a:t>5/2/2017</a:t>
            </a:fld>
            <a:endParaRPr lang="en-US" dirty="0"/>
          </a:p>
        </p:txBody>
      </p:sp>
      <p:sp>
        <p:nvSpPr>
          <p:cNvPr id="3" name="Slide Number Placeholder 2"/>
          <p:cNvSpPr>
            <a:spLocks noGrp="1"/>
          </p:cNvSpPr>
          <p:nvPr>
            <p:ph type="sldNum" sz="quarter" idx="4"/>
          </p:nvPr>
        </p:nvSpPr>
        <p:spPr/>
        <p:txBody>
          <a:bodyPr/>
          <a:lstStyle/>
          <a:p>
            <a:fld id="{9A130CC6-AF16-4E75-B386-B0184CCD31FF}" type="slidenum">
              <a:rPr lang="en-US" smtClean="0"/>
              <a:pPr/>
              <a:t>15</a:t>
            </a:fld>
            <a:endParaRPr lang="en-US" dirty="0"/>
          </a:p>
        </p:txBody>
      </p:sp>
      <p:pic>
        <p:nvPicPr>
          <p:cNvPr id="13" name="Picture Placeholder 12"/>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4495" b="4495"/>
          <a:stretch>
            <a:fillRect/>
          </a:stretch>
        </p:blipFill>
        <p:spPr>
          <a:xfrm>
            <a:off x="959224" y="1143000"/>
            <a:ext cx="7100045" cy="5029200"/>
          </a:xfrm>
          <a:ln>
            <a:solidFill>
              <a:schemeClr val="tx1"/>
            </a:solidFill>
          </a:ln>
        </p:spPr>
      </p:pic>
      <p:sp>
        <p:nvSpPr>
          <p:cNvPr id="4" name="TextBox 3"/>
          <p:cNvSpPr txBox="1"/>
          <p:nvPr/>
        </p:nvSpPr>
        <p:spPr>
          <a:xfrm>
            <a:off x="2590800" y="533400"/>
            <a:ext cx="3886200" cy="646331"/>
          </a:xfrm>
          <a:prstGeom prst="rect">
            <a:avLst/>
          </a:prstGeom>
          <a:noFill/>
        </p:spPr>
        <p:txBody>
          <a:bodyPr wrap="square" rtlCol="0">
            <a:spAutoFit/>
          </a:bodyPr>
          <a:lstStyle/>
          <a:p>
            <a:r>
              <a:rPr lang="en-US" sz="3600" b="1" dirty="0">
                <a:solidFill>
                  <a:srgbClr val="073759"/>
                </a:solidFill>
              </a:rPr>
              <a:t>IRS Form 1095-B</a:t>
            </a:r>
          </a:p>
        </p:txBody>
      </p:sp>
    </p:spTree>
    <p:extLst>
      <p:ext uri="{BB962C8B-B14F-4D97-AF65-F5344CB8AC3E}">
        <p14:creationId xmlns:p14="http://schemas.microsoft.com/office/powerpoint/2010/main" val="38989223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fld id="{0D538448-5F61-4F0C-9E44-17ED6D091BA2}" type="datetime1">
              <a:rPr lang="en-US" smtClean="0"/>
              <a:pPr/>
              <a:t>5/2/2017</a:t>
            </a:fld>
            <a:endParaRPr lang="en-US" dirty="0"/>
          </a:p>
        </p:txBody>
      </p:sp>
      <p:sp>
        <p:nvSpPr>
          <p:cNvPr id="3" name="Slide Number Placeholder 2"/>
          <p:cNvSpPr>
            <a:spLocks noGrp="1"/>
          </p:cNvSpPr>
          <p:nvPr>
            <p:ph type="sldNum" sz="quarter" idx="4"/>
          </p:nvPr>
        </p:nvSpPr>
        <p:spPr/>
        <p:txBody>
          <a:bodyPr/>
          <a:lstStyle/>
          <a:p>
            <a:fld id="{9A130CC6-AF16-4E75-B386-B0184CCD31FF}" type="slidenum">
              <a:rPr lang="en-US" smtClean="0"/>
              <a:pPr/>
              <a:t>16</a:t>
            </a:fld>
            <a:endParaRPr lang="en-US" dirty="0"/>
          </a:p>
        </p:txBody>
      </p:sp>
      <p:pic>
        <p:nvPicPr>
          <p:cNvPr id="11" name="Content Placeholder 10"/>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3953" b="3953"/>
          <a:stretch>
            <a:fillRect/>
          </a:stretch>
        </p:blipFill>
        <p:spPr>
          <a:xfrm>
            <a:off x="762000" y="1165226"/>
            <a:ext cx="7283822" cy="5159374"/>
          </a:xfrm>
          <a:ln>
            <a:solidFill>
              <a:schemeClr val="tx1"/>
            </a:solidFill>
          </a:ln>
        </p:spPr>
      </p:pic>
      <p:sp>
        <p:nvSpPr>
          <p:cNvPr id="4" name="TextBox 3"/>
          <p:cNvSpPr txBox="1"/>
          <p:nvPr/>
        </p:nvSpPr>
        <p:spPr>
          <a:xfrm>
            <a:off x="2362200" y="533400"/>
            <a:ext cx="3810000" cy="646331"/>
          </a:xfrm>
          <a:prstGeom prst="rect">
            <a:avLst/>
          </a:prstGeom>
          <a:noFill/>
        </p:spPr>
        <p:txBody>
          <a:bodyPr wrap="square" rtlCol="0">
            <a:spAutoFit/>
          </a:bodyPr>
          <a:lstStyle/>
          <a:p>
            <a:r>
              <a:rPr lang="en-US" sz="3600" b="1" dirty="0">
                <a:solidFill>
                  <a:srgbClr val="073759"/>
                </a:solidFill>
              </a:rPr>
              <a:t>IRS Form 1095-C</a:t>
            </a:r>
          </a:p>
        </p:txBody>
      </p:sp>
    </p:spTree>
    <p:extLst>
      <p:ext uri="{BB962C8B-B14F-4D97-AF65-F5344CB8AC3E}">
        <p14:creationId xmlns:p14="http://schemas.microsoft.com/office/powerpoint/2010/main" val="9516870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04800" y="1752600"/>
            <a:ext cx="6858000" cy="4953000"/>
          </a:xfrm>
        </p:spPr>
        <p:txBody>
          <a:bodyPr>
            <a:normAutofit lnSpcReduction="10000"/>
          </a:bodyPr>
          <a:lstStyle/>
          <a:p>
            <a:pPr>
              <a:spcBef>
                <a:spcPts val="0"/>
              </a:spcBef>
              <a:buFont typeface="Wingdings" panose="05000000000000000000" pitchFamily="2" charset="2"/>
              <a:buChar char="§"/>
            </a:pPr>
            <a:r>
              <a:rPr lang="en-US" sz="2000" b="1" dirty="0">
                <a:solidFill>
                  <a:srgbClr val="000000"/>
                </a:solidFill>
              </a:rPr>
              <a:t>I</a:t>
            </a:r>
            <a:r>
              <a:rPr lang="en-US" sz="2000" b="1" dirty="0"/>
              <a:t>nquiries and Form Corrections</a:t>
            </a:r>
          </a:p>
          <a:p>
            <a:pPr lvl="1">
              <a:spcBef>
                <a:spcPts val="0"/>
              </a:spcBef>
              <a:buFont typeface="Courier New" panose="02070309020205020404" pitchFamily="49" charset="0"/>
              <a:buChar char="o"/>
            </a:pPr>
            <a:r>
              <a:rPr lang="en-US" sz="2000" dirty="0"/>
              <a:t>It is the FEHB plan provider’s responsibility to make corrections to, and answer questions about, the IRS Form 1095-B. </a:t>
            </a:r>
          </a:p>
          <a:p>
            <a:pPr lvl="1">
              <a:spcBef>
                <a:spcPts val="0"/>
              </a:spcBef>
              <a:buFont typeface="Courier New" panose="02070309020205020404" pitchFamily="49" charset="0"/>
              <a:buChar char="o"/>
            </a:pPr>
            <a:r>
              <a:rPr lang="en-US" sz="2000" dirty="0"/>
              <a:t>Employees should contact their FEHB Plan providers directly.</a:t>
            </a:r>
          </a:p>
          <a:p>
            <a:pPr lvl="0">
              <a:buFont typeface="Wingdings" panose="05000000000000000000" pitchFamily="2" charset="2"/>
              <a:buChar char="§"/>
            </a:pPr>
            <a:r>
              <a:rPr lang="en-US" sz="2000" b="1" dirty="0"/>
              <a:t>Contact on Line 18 </a:t>
            </a:r>
          </a:p>
          <a:p>
            <a:pPr lvl="1">
              <a:buFont typeface="Courier New" panose="02070309020205020404" pitchFamily="49" charset="0"/>
              <a:buChar char="o"/>
            </a:pPr>
            <a:r>
              <a:rPr lang="en-US" sz="2000" dirty="0"/>
              <a:t>This should include the FEHB plan provider’s contact information. </a:t>
            </a:r>
          </a:p>
          <a:p>
            <a:pPr lvl="0">
              <a:buFont typeface="Wingdings" panose="05000000000000000000" pitchFamily="2" charset="2"/>
              <a:buChar char="§"/>
            </a:pPr>
            <a:r>
              <a:rPr lang="en-US" sz="2000" b="1" dirty="0"/>
              <a:t>Dependent Information</a:t>
            </a:r>
          </a:p>
          <a:p>
            <a:pPr lvl="1">
              <a:buFont typeface="Courier New" panose="02070309020205020404" pitchFamily="49" charset="0"/>
              <a:buChar char="o"/>
            </a:pPr>
            <a:r>
              <a:rPr lang="en-US" sz="2000" dirty="0"/>
              <a:t>Enrollees should contact their FEHB plan provider about missing dependent information.</a:t>
            </a:r>
          </a:p>
          <a:p>
            <a:pPr lvl="1">
              <a:buFont typeface="Courier New" panose="02070309020205020404" pitchFamily="49" charset="0"/>
              <a:buChar char="o"/>
            </a:pPr>
            <a:r>
              <a:rPr lang="en-US" sz="2000" dirty="0"/>
              <a:t>If you are a retiree and your spouse is enrolled in Medicare, your Medicare covered spouse will not be included since Medicare is the primary payer.</a:t>
            </a:r>
          </a:p>
          <a:p>
            <a:pPr lvl="0">
              <a:buFont typeface="Wingdings" panose="05000000000000000000" pitchFamily="2" charset="2"/>
              <a:buChar char="§"/>
            </a:pPr>
            <a:endParaRPr lang="en-US" sz="2000" b="1" dirty="0"/>
          </a:p>
          <a:p>
            <a:pPr lvl="1">
              <a:buFont typeface="Courier New" panose="02070309020205020404" pitchFamily="49" charset="0"/>
              <a:buChar char="o"/>
            </a:pPr>
            <a:endParaRPr lang="en-US" sz="2000" dirty="0"/>
          </a:p>
          <a:p>
            <a:pPr lvl="1">
              <a:buFontTx/>
              <a:buChar char="-"/>
            </a:pPr>
            <a:endParaRPr lang="en-US" sz="1200" dirty="0"/>
          </a:p>
        </p:txBody>
      </p:sp>
      <p:sp>
        <p:nvSpPr>
          <p:cNvPr id="3" name="Date Placeholder 2"/>
          <p:cNvSpPr>
            <a:spLocks noGrp="1"/>
          </p:cNvSpPr>
          <p:nvPr>
            <p:ph type="dt" sz="half" idx="2"/>
          </p:nvPr>
        </p:nvSpPr>
        <p:spPr/>
        <p:txBody>
          <a:bodyPr/>
          <a:lstStyle/>
          <a:p>
            <a:fld id="{42D41BD8-F932-40AA-8DAC-647898DB09A3}" type="datetime1">
              <a:rPr lang="en-US" smtClean="0"/>
              <a:pPr/>
              <a:t>5/2/2017</a:t>
            </a:fld>
            <a:endParaRPr lang="en-US" dirty="0"/>
          </a:p>
        </p:txBody>
      </p:sp>
      <p:sp>
        <p:nvSpPr>
          <p:cNvPr id="4" name="Slide Number Placeholder 3"/>
          <p:cNvSpPr>
            <a:spLocks noGrp="1"/>
          </p:cNvSpPr>
          <p:nvPr>
            <p:ph type="sldNum" sz="quarter" idx="4"/>
          </p:nvPr>
        </p:nvSpPr>
        <p:spPr/>
        <p:txBody>
          <a:bodyPr/>
          <a:lstStyle/>
          <a:p>
            <a:fld id="{9A130CC6-AF16-4E75-B386-B0184CCD31FF}" type="slidenum">
              <a:rPr lang="en-US" smtClean="0"/>
              <a:pPr/>
              <a:t>17</a:t>
            </a:fld>
            <a:endParaRPr lang="en-US" dirty="0"/>
          </a:p>
        </p:txBody>
      </p:sp>
      <p:sp>
        <p:nvSpPr>
          <p:cNvPr id="5" name="Title 4"/>
          <p:cNvSpPr>
            <a:spLocks noGrp="1"/>
          </p:cNvSpPr>
          <p:nvPr>
            <p:ph type="ctrTitle"/>
          </p:nvPr>
        </p:nvSpPr>
        <p:spPr>
          <a:xfrm>
            <a:off x="0" y="566928"/>
            <a:ext cx="7162800" cy="1024128"/>
          </a:xfrm>
          <a:ln>
            <a:solidFill>
              <a:schemeClr val="accent1"/>
            </a:solidFill>
          </a:ln>
        </p:spPr>
        <p:txBody>
          <a:bodyPr/>
          <a:lstStyle/>
          <a:p>
            <a:r>
              <a:rPr lang="en-US" dirty="0"/>
              <a:t>IRS Form 1095-B Corrections</a:t>
            </a:r>
          </a:p>
        </p:txBody>
      </p:sp>
    </p:spTree>
    <p:extLst>
      <p:ext uri="{BB962C8B-B14F-4D97-AF65-F5344CB8AC3E}">
        <p14:creationId xmlns:p14="http://schemas.microsoft.com/office/powerpoint/2010/main" val="4225021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533400" y="1752600"/>
            <a:ext cx="6629400" cy="4876800"/>
          </a:xfrm>
        </p:spPr>
        <p:txBody>
          <a:bodyPr>
            <a:normAutofit fontScale="92500" lnSpcReduction="10000"/>
          </a:bodyPr>
          <a:lstStyle/>
          <a:p>
            <a:pPr>
              <a:spcBef>
                <a:spcPts val="0"/>
              </a:spcBef>
              <a:buFont typeface="Wingdings" panose="05000000000000000000" pitchFamily="2" charset="2"/>
              <a:buChar char="§"/>
            </a:pPr>
            <a:r>
              <a:rPr lang="en-US" sz="2000" b="1" dirty="0">
                <a:solidFill>
                  <a:srgbClr val="000000"/>
                </a:solidFill>
              </a:rPr>
              <a:t>I</a:t>
            </a:r>
            <a:r>
              <a:rPr lang="en-US" sz="2000" b="1" dirty="0"/>
              <a:t>nquiries and Form Corrections</a:t>
            </a:r>
          </a:p>
          <a:p>
            <a:pPr lvl="1">
              <a:spcBef>
                <a:spcPts val="0"/>
              </a:spcBef>
              <a:buFont typeface="Courier New" panose="02070309020205020404" pitchFamily="49" charset="0"/>
              <a:buChar char="o"/>
            </a:pPr>
            <a:r>
              <a:rPr lang="en-US" sz="2000" dirty="0"/>
              <a:t>It is the agency’s responsibility to make corrections to and answer questions about the IRS Form 1095-C. </a:t>
            </a:r>
          </a:p>
          <a:p>
            <a:pPr lvl="1">
              <a:spcBef>
                <a:spcPts val="0"/>
              </a:spcBef>
              <a:buFont typeface="Courier New" panose="02070309020205020404" pitchFamily="49" charset="0"/>
              <a:buChar char="o"/>
            </a:pPr>
            <a:r>
              <a:rPr lang="en-US" sz="2000" dirty="0"/>
              <a:t>OPM does not have employee data to answer questions about the information on this form.</a:t>
            </a:r>
          </a:p>
          <a:p>
            <a:pPr lvl="0">
              <a:buFont typeface="Wingdings" panose="05000000000000000000" pitchFamily="2" charset="2"/>
              <a:buChar char="§"/>
            </a:pPr>
            <a:r>
              <a:rPr lang="en-US" sz="2000" b="1" dirty="0"/>
              <a:t>Contact on Line 10 </a:t>
            </a:r>
          </a:p>
          <a:p>
            <a:pPr lvl="1">
              <a:buFont typeface="Courier New" panose="02070309020205020404" pitchFamily="49" charset="0"/>
              <a:buChar char="o"/>
            </a:pPr>
            <a:r>
              <a:rPr lang="en-US" sz="2000" dirty="0"/>
              <a:t>An individual at the agency, such as Human Resources, Benefits Officer, or Payroll staff, that can answer questions about employee information should be listed.</a:t>
            </a:r>
          </a:p>
          <a:p>
            <a:pPr lvl="0">
              <a:buFont typeface="Wingdings" panose="05000000000000000000" pitchFamily="2" charset="2"/>
              <a:buChar char="§"/>
            </a:pPr>
            <a:r>
              <a:rPr lang="en-US" sz="2000" b="1" dirty="0"/>
              <a:t>Dependent Information</a:t>
            </a:r>
          </a:p>
          <a:p>
            <a:pPr lvl="1">
              <a:buFont typeface="Courier New" panose="02070309020205020404" pitchFamily="49" charset="0"/>
              <a:buChar char="o"/>
            </a:pPr>
            <a:r>
              <a:rPr lang="en-US" sz="2000" dirty="0"/>
              <a:t>Agencies are not required to list dependents on the IRS Form 1095-C.  Employees may receive dependent information from their FEHB plan provider, but not from their employer.</a:t>
            </a:r>
          </a:p>
          <a:p>
            <a:pPr lvl="1">
              <a:buFontTx/>
              <a:buChar char="-"/>
            </a:pPr>
            <a:endParaRPr lang="en-US" sz="1200" dirty="0"/>
          </a:p>
        </p:txBody>
      </p:sp>
      <p:sp>
        <p:nvSpPr>
          <p:cNvPr id="3" name="Date Placeholder 2"/>
          <p:cNvSpPr>
            <a:spLocks noGrp="1"/>
          </p:cNvSpPr>
          <p:nvPr>
            <p:ph type="dt" sz="half" idx="2"/>
          </p:nvPr>
        </p:nvSpPr>
        <p:spPr/>
        <p:txBody>
          <a:bodyPr/>
          <a:lstStyle/>
          <a:p>
            <a:fld id="{42D41BD8-F932-40AA-8DAC-647898DB09A3}" type="datetime1">
              <a:rPr lang="en-US" smtClean="0"/>
              <a:pPr/>
              <a:t>5/2/2017</a:t>
            </a:fld>
            <a:endParaRPr lang="en-US" dirty="0"/>
          </a:p>
        </p:txBody>
      </p:sp>
      <p:sp>
        <p:nvSpPr>
          <p:cNvPr id="4" name="Slide Number Placeholder 3"/>
          <p:cNvSpPr>
            <a:spLocks noGrp="1"/>
          </p:cNvSpPr>
          <p:nvPr>
            <p:ph type="sldNum" sz="quarter" idx="4"/>
          </p:nvPr>
        </p:nvSpPr>
        <p:spPr/>
        <p:txBody>
          <a:bodyPr/>
          <a:lstStyle/>
          <a:p>
            <a:fld id="{9A130CC6-AF16-4E75-B386-B0184CCD31FF}" type="slidenum">
              <a:rPr lang="en-US" smtClean="0"/>
              <a:pPr/>
              <a:t>18</a:t>
            </a:fld>
            <a:endParaRPr lang="en-US" dirty="0"/>
          </a:p>
        </p:txBody>
      </p:sp>
      <p:sp>
        <p:nvSpPr>
          <p:cNvPr id="5" name="Title 4"/>
          <p:cNvSpPr>
            <a:spLocks noGrp="1"/>
          </p:cNvSpPr>
          <p:nvPr>
            <p:ph type="ctrTitle"/>
          </p:nvPr>
        </p:nvSpPr>
        <p:spPr>
          <a:xfrm>
            <a:off x="0" y="566928"/>
            <a:ext cx="7162800" cy="1024128"/>
          </a:xfrm>
          <a:ln>
            <a:solidFill>
              <a:schemeClr val="accent1"/>
            </a:solidFill>
          </a:ln>
        </p:spPr>
        <p:txBody>
          <a:bodyPr/>
          <a:lstStyle/>
          <a:p>
            <a:r>
              <a:rPr lang="en-US" dirty="0"/>
              <a:t>IRS Form 1095-C Corrections</a:t>
            </a:r>
          </a:p>
        </p:txBody>
      </p:sp>
    </p:spTree>
    <p:extLst>
      <p:ext uri="{BB962C8B-B14F-4D97-AF65-F5344CB8AC3E}">
        <p14:creationId xmlns:p14="http://schemas.microsoft.com/office/powerpoint/2010/main" val="19409547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533400" y="1600200"/>
            <a:ext cx="6629400" cy="4876800"/>
          </a:xfrm>
        </p:spPr>
        <p:txBody>
          <a:bodyPr>
            <a:normAutofit fontScale="85000" lnSpcReduction="10000"/>
          </a:bodyPr>
          <a:lstStyle/>
          <a:p>
            <a:pPr>
              <a:buFont typeface="Wingdings" panose="05000000000000000000" pitchFamily="2" charset="2"/>
              <a:buChar char="§"/>
              <a:defRPr/>
            </a:pPr>
            <a:r>
              <a:rPr lang="en-US" sz="1800" dirty="0"/>
              <a:t>OPM Guidance</a:t>
            </a:r>
          </a:p>
          <a:p>
            <a:pPr lvl="1">
              <a:lnSpc>
                <a:spcPct val="80000"/>
              </a:lnSpc>
              <a:buFont typeface="Courier New" panose="02070309020205020404" pitchFamily="49" charset="0"/>
              <a:buChar char="o"/>
            </a:pPr>
            <a:r>
              <a:rPr lang="en-US" altLang="en-US" sz="1800" dirty="0">
                <a:hlinkClick r:id="rId2"/>
              </a:rPr>
              <a:t>www.opm.gov/ESR</a:t>
            </a:r>
            <a:endParaRPr lang="en-US" altLang="en-US" sz="1800" dirty="0"/>
          </a:p>
          <a:p>
            <a:pPr lvl="1">
              <a:lnSpc>
                <a:spcPct val="80000"/>
              </a:lnSpc>
              <a:buFont typeface="Courier New" panose="02070309020205020404" pitchFamily="49" charset="0"/>
              <a:buChar char="o"/>
            </a:pPr>
            <a:r>
              <a:rPr lang="en-US" altLang="en-US" sz="1800" dirty="0"/>
              <a:t>BALs</a:t>
            </a:r>
          </a:p>
          <a:p>
            <a:pPr lvl="2"/>
            <a:r>
              <a:rPr lang="en-US" altLang="en-US" sz="1800" dirty="0"/>
              <a:t>BAL 16-203: </a:t>
            </a:r>
            <a:r>
              <a:rPr lang="en-US" sz="1800" dirty="0"/>
              <a:t>Employee Information on Health Coverage; AIR Testing (includes </a:t>
            </a:r>
            <a:r>
              <a:rPr lang="en-US" sz="1800" dirty="0" err="1"/>
              <a:t>FastFacts</a:t>
            </a:r>
            <a:r>
              <a:rPr lang="en-US" sz="1800" dirty="0"/>
              <a:t> for Employees) </a:t>
            </a:r>
            <a:endParaRPr lang="en-US" altLang="en-US" sz="1800" dirty="0"/>
          </a:p>
          <a:p>
            <a:pPr lvl="2">
              <a:lnSpc>
                <a:spcPct val="80000"/>
              </a:lnSpc>
            </a:pPr>
            <a:r>
              <a:rPr lang="en-US" altLang="en-US" sz="1800" dirty="0"/>
              <a:t>BAL 15-204: Mandatory Reporting Requirements under IRC 6056 and 4980H</a:t>
            </a:r>
          </a:p>
          <a:p>
            <a:pPr lvl="2">
              <a:lnSpc>
                <a:spcPct val="80000"/>
              </a:lnSpc>
            </a:pPr>
            <a:r>
              <a:rPr lang="en-US" altLang="en-US" sz="1800" dirty="0"/>
              <a:t>BAL 14-212: Designation to SSC to file reports</a:t>
            </a:r>
          </a:p>
          <a:p>
            <a:pPr lvl="2">
              <a:lnSpc>
                <a:spcPct val="80000"/>
              </a:lnSpc>
            </a:pPr>
            <a:r>
              <a:rPr lang="en-US" altLang="en-US" sz="1800" dirty="0"/>
              <a:t>BAL 15-202: Employer Resources</a:t>
            </a:r>
          </a:p>
          <a:p>
            <a:pPr lvl="1">
              <a:lnSpc>
                <a:spcPct val="80000"/>
              </a:lnSpc>
              <a:buFont typeface="Courier New" panose="02070309020205020404" pitchFamily="49" charset="0"/>
              <a:buChar char="o"/>
            </a:pPr>
            <a:r>
              <a:rPr lang="en-US" altLang="en-US" sz="1800" dirty="0"/>
              <a:t>FAQs and FEHB Carrier Communication</a:t>
            </a:r>
            <a:endParaRPr lang="en-US" sz="1800" dirty="0"/>
          </a:p>
          <a:p>
            <a:pPr>
              <a:buFont typeface="Wingdings" panose="05000000000000000000" pitchFamily="2" charset="2"/>
              <a:buChar char="§"/>
              <a:defRPr/>
            </a:pPr>
            <a:r>
              <a:rPr lang="en-US" sz="1800" dirty="0"/>
              <a:t>IRS Information Reporting</a:t>
            </a:r>
          </a:p>
          <a:p>
            <a:pPr lvl="1">
              <a:buFont typeface="Courier New" panose="02070309020205020404" pitchFamily="49" charset="0"/>
              <a:buChar char="o"/>
              <a:defRPr/>
            </a:pPr>
            <a:r>
              <a:rPr lang="en-US" sz="1800" dirty="0">
                <a:hlinkClick r:id="rId3"/>
              </a:rPr>
              <a:t>http://www.irs.gov/Affordable-Care-Act/Employers/Information-Reporting-by-Applicable-Large-Employers</a:t>
            </a:r>
            <a:endParaRPr lang="en-US" sz="1800" dirty="0"/>
          </a:p>
          <a:p>
            <a:pPr>
              <a:buFont typeface="Wingdings" panose="05000000000000000000" pitchFamily="2" charset="2"/>
              <a:buChar char="§"/>
            </a:pPr>
            <a:r>
              <a:rPr lang="en-US" sz="1800" dirty="0"/>
              <a:t>Questions and Answers about Health Care Information Forms for Individuals</a:t>
            </a:r>
          </a:p>
          <a:p>
            <a:pPr lvl="1">
              <a:buFont typeface="Courier New" panose="02070309020205020404" pitchFamily="49" charset="0"/>
              <a:buChar char="o"/>
            </a:pPr>
            <a:r>
              <a:rPr lang="en-US" sz="1800" u="sng" dirty="0">
                <a:hlinkClick r:id="rId4"/>
              </a:rPr>
              <a:t>https://www.irs.gov/Affordable-Care-Act/Questions-and-Answers-about-Health-Care-Information-Forms- for-Individuals</a:t>
            </a:r>
            <a:endParaRPr lang="en-US" sz="1800" dirty="0"/>
          </a:p>
          <a:p>
            <a:pPr lvl="1">
              <a:buFont typeface="Courier New" panose="02070309020205020404" pitchFamily="49" charset="0"/>
              <a:buChar char="o"/>
              <a:defRPr/>
            </a:pPr>
            <a:endParaRPr lang="en-US" sz="2000" dirty="0"/>
          </a:p>
          <a:p>
            <a:endParaRPr lang="en-US" dirty="0"/>
          </a:p>
        </p:txBody>
      </p:sp>
      <p:sp>
        <p:nvSpPr>
          <p:cNvPr id="3" name="Date Placeholder 2"/>
          <p:cNvSpPr>
            <a:spLocks noGrp="1"/>
          </p:cNvSpPr>
          <p:nvPr>
            <p:ph type="dt" sz="half" idx="2"/>
          </p:nvPr>
        </p:nvSpPr>
        <p:spPr/>
        <p:txBody>
          <a:bodyPr/>
          <a:lstStyle/>
          <a:p>
            <a:fld id="{42D41BD8-F932-40AA-8DAC-647898DB09A3}" type="datetime1">
              <a:rPr lang="en-US" smtClean="0"/>
              <a:pPr/>
              <a:t>5/2/2017</a:t>
            </a:fld>
            <a:endParaRPr lang="en-US" dirty="0"/>
          </a:p>
        </p:txBody>
      </p:sp>
      <p:sp>
        <p:nvSpPr>
          <p:cNvPr id="4" name="Slide Number Placeholder 3"/>
          <p:cNvSpPr>
            <a:spLocks noGrp="1"/>
          </p:cNvSpPr>
          <p:nvPr>
            <p:ph type="sldNum" sz="quarter" idx="4"/>
          </p:nvPr>
        </p:nvSpPr>
        <p:spPr/>
        <p:txBody>
          <a:bodyPr/>
          <a:lstStyle/>
          <a:p>
            <a:fld id="{9A130CC6-AF16-4E75-B386-B0184CCD31FF}" type="slidenum">
              <a:rPr lang="en-US" smtClean="0"/>
              <a:pPr/>
              <a:t>19</a:t>
            </a:fld>
            <a:endParaRPr lang="en-US" dirty="0"/>
          </a:p>
        </p:txBody>
      </p:sp>
      <p:sp>
        <p:nvSpPr>
          <p:cNvPr id="5" name="Title 4"/>
          <p:cNvSpPr>
            <a:spLocks noGrp="1"/>
          </p:cNvSpPr>
          <p:nvPr>
            <p:ph type="ctrTitle"/>
          </p:nvPr>
        </p:nvSpPr>
        <p:spPr>
          <a:xfrm>
            <a:off x="0" y="365760"/>
            <a:ext cx="7162800" cy="1024128"/>
          </a:xfrm>
        </p:spPr>
        <p:txBody>
          <a:bodyPr lIns="548640" tIns="91440" rIns="548640" anchor="ctr" anchorCtr="0"/>
          <a:lstStyle/>
          <a:p>
            <a:r>
              <a:rPr lang="en-US" dirty="0"/>
              <a:t>Guidance and Resources</a:t>
            </a:r>
          </a:p>
        </p:txBody>
      </p:sp>
    </p:spTree>
    <p:extLst>
      <p:ext uri="{BB962C8B-B14F-4D97-AF65-F5344CB8AC3E}">
        <p14:creationId xmlns:p14="http://schemas.microsoft.com/office/powerpoint/2010/main" val="2103322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Changes--Appointment of Extension Directors/Admin</a:t>
            </a:r>
          </a:p>
        </p:txBody>
      </p:sp>
      <p:sp>
        <p:nvSpPr>
          <p:cNvPr id="3" name="Content Placeholder 2"/>
          <p:cNvSpPr>
            <a:spLocks noGrp="1"/>
          </p:cNvSpPr>
          <p:nvPr>
            <p:ph idx="1"/>
          </p:nvPr>
        </p:nvSpPr>
        <p:spPr/>
        <p:txBody>
          <a:bodyPr>
            <a:normAutofit/>
          </a:bodyPr>
          <a:lstStyle/>
          <a:p>
            <a:pPr lvl="0"/>
            <a:r>
              <a:rPr lang="en-US" sz="2200" dirty="0"/>
              <a:t>No longer require USDA approval</a:t>
            </a:r>
          </a:p>
          <a:p>
            <a:endParaRPr lang="en-US" sz="2200" dirty="0"/>
          </a:p>
          <a:p>
            <a:pPr lvl="0"/>
            <a:r>
              <a:rPr lang="en-US" sz="2200" dirty="0"/>
              <a:t>Continue to notify the NIFA Office of the Director when new Extension Director/Administrator is appointed.</a:t>
            </a:r>
          </a:p>
          <a:p>
            <a:pPr marL="365760" lvl="1" indent="0">
              <a:buNone/>
            </a:pPr>
            <a:r>
              <a:rPr lang="en-US" dirty="0"/>
              <a:t>Ramaswamy, Sonny </a:t>
            </a:r>
            <a:r>
              <a:rPr lang="en-US" dirty="0">
                <a:solidFill>
                  <a:schemeClr val="tx1"/>
                </a:solidFill>
                <a:hlinkClick r:id="rId2"/>
              </a:rPr>
              <a:t>sonny@nifa.usda.gov</a:t>
            </a:r>
            <a:endParaRPr lang="en-US" dirty="0">
              <a:solidFill>
                <a:schemeClr val="tx1"/>
              </a:solidFill>
            </a:endParaRPr>
          </a:p>
          <a:p>
            <a:pPr marL="68580" indent="0">
              <a:buNone/>
            </a:pPr>
            <a:r>
              <a:rPr lang="en-US" sz="1600" dirty="0"/>
              <a:t> </a:t>
            </a:r>
          </a:p>
          <a:p>
            <a:pPr lvl="0"/>
            <a:r>
              <a:rPr lang="en-US" sz="2200" dirty="0"/>
              <a:t>The State Extension Service Directors and Administrators Directory </a:t>
            </a:r>
            <a:r>
              <a:rPr lang="en-US" sz="1400" u="sng" dirty="0">
                <a:hlinkClick r:id="rId3"/>
              </a:rPr>
              <a:t>address@lyris.nifa.usda.gov</a:t>
            </a:r>
            <a:endParaRPr lang="en-US" dirty="0"/>
          </a:p>
        </p:txBody>
      </p:sp>
    </p:spTree>
    <p:extLst>
      <p:ext uri="{BB962C8B-B14F-4D97-AF65-F5344CB8AC3E}">
        <p14:creationId xmlns:p14="http://schemas.microsoft.com/office/powerpoint/2010/main" val="23278623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Medicare—Encourage Part B Participation</a:t>
            </a:r>
          </a:p>
        </p:txBody>
      </p:sp>
      <p:sp>
        <p:nvSpPr>
          <p:cNvPr id="3" name="Content Placeholder 2"/>
          <p:cNvSpPr>
            <a:spLocks noGrp="1"/>
          </p:cNvSpPr>
          <p:nvPr>
            <p:ph idx="1"/>
          </p:nvPr>
        </p:nvSpPr>
        <p:spPr/>
        <p:txBody>
          <a:bodyPr>
            <a:normAutofit/>
          </a:bodyPr>
          <a:lstStyle/>
          <a:p>
            <a:pPr marL="0" indent="0">
              <a:buNone/>
            </a:pPr>
            <a:endParaRPr lang="en-US" sz="2200" dirty="0"/>
          </a:p>
          <a:p>
            <a:pPr marL="0" indent="0">
              <a:buNone/>
            </a:pPr>
            <a:r>
              <a:rPr lang="en-US" sz="2400" dirty="0"/>
              <a:t>Medicare eligible annuitants should enroll in Medicare Part B. (age 65)</a:t>
            </a:r>
          </a:p>
          <a:p>
            <a:endParaRPr lang="en-US" sz="2400" dirty="0"/>
          </a:p>
        </p:txBody>
      </p:sp>
    </p:spTree>
    <p:extLst>
      <p:ext uri="{BB962C8B-B14F-4D97-AF65-F5344CB8AC3E}">
        <p14:creationId xmlns:p14="http://schemas.microsoft.com/office/powerpoint/2010/main" val="23110284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685800"/>
          </a:xfrm>
        </p:spPr>
        <p:txBody>
          <a:bodyPr>
            <a:normAutofit fontScale="90000"/>
          </a:bodyPr>
          <a:lstStyle/>
          <a:p>
            <a:r>
              <a:rPr lang="en-US" sz="2800" b="1" dirty="0"/>
              <a:t>Federal Employee’s Group Life Insurance </a:t>
            </a:r>
            <a:endParaRPr lang="en-US" dirty="0"/>
          </a:p>
        </p:txBody>
      </p:sp>
      <p:sp>
        <p:nvSpPr>
          <p:cNvPr id="3" name="Content Placeholder 2"/>
          <p:cNvSpPr>
            <a:spLocks noGrp="1"/>
          </p:cNvSpPr>
          <p:nvPr>
            <p:ph idx="1"/>
          </p:nvPr>
        </p:nvSpPr>
        <p:spPr>
          <a:xfrm>
            <a:off x="609599" y="1295400"/>
            <a:ext cx="6347714" cy="4745963"/>
          </a:xfrm>
        </p:spPr>
        <p:txBody>
          <a:bodyPr>
            <a:normAutofit/>
          </a:bodyPr>
          <a:lstStyle/>
          <a:p>
            <a:pPr marL="0" indent="0">
              <a:buNone/>
            </a:pPr>
            <a:r>
              <a:rPr lang="en-US" sz="2200" i="1" dirty="0">
                <a:solidFill>
                  <a:srgbClr val="FF0000"/>
                </a:solidFill>
                <a:effectLst>
                  <a:outerShdw blurRad="38100" dist="38100" dir="2700000" algn="tl">
                    <a:srgbClr val="000000">
                      <a:alpha val="43137"/>
                    </a:srgbClr>
                  </a:outerShdw>
                </a:effectLst>
              </a:rPr>
              <a:t>Premiums changed January 1, 2016</a:t>
            </a:r>
            <a:endParaRPr lang="en-US" sz="2200" dirty="0"/>
          </a:p>
          <a:p>
            <a:r>
              <a:rPr lang="en-US" sz="2400" dirty="0"/>
              <a:t>No changes to the premium rates for Basic Insurance for employees. </a:t>
            </a:r>
          </a:p>
          <a:p>
            <a:r>
              <a:rPr lang="en-US" sz="2400" dirty="0"/>
              <a:t>Most premium rates for Option A, B, and  C will decrease. </a:t>
            </a:r>
          </a:p>
          <a:p>
            <a:r>
              <a:rPr lang="en-US" sz="2400" dirty="0"/>
              <a:t>Premium rates for Post-Retirement Basic Insurance with 50% Reduction and No Reduction will increase. </a:t>
            </a:r>
          </a:p>
          <a:p>
            <a:r>
              <a:rPr lang="en-US" sz="2400" dirty="0"/>
              <a:t>Premium rates for older age bands of Options B and C will increase. </a:t>
            </a:r>
          </a:p>
          <a:p>
            <a:r>
              <a:rPr lang="en-US" sz="2400" dirty="0"/>
              <a:t>Rates on BAL 2015-203</a:t>
            </a:r>
            <a:endParaRPr lang="en-US" sz="2200" dirty="0"/>
          </a:p>
        </p:txBody>
      </p:sp>
    </p:spTree>
    <p:extLst>
      <p:ext uri="{BB962C8B-B14F-4D97-AF65-F5344CB8AC3E}">
        <p14:creationId xmlns:p14="http://schemas.microsoft.com/office/powerpoint/2010/main" val="5659147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685800"/>
          </a:xfrm>
        </p:spPr>
        <p:txBody>
          <a:bodyPr/>
          <a:lstStyle/>
          <a:p>
            <a:r>
              <a:rPr lang="en-US" sz="2800" b="1" dirty="0"/>
              <a:t>FEGLI</a:t>
            </a:r>
            <a:endParaRPr lang="en-US" dirty="0"/>
          </a:p>
        </p:txBody>
      </p:sp>
      <p:sp>
        <p:nvSpPr>
          <p:cNvPr id="3" name="Content Placeholder 2"/>
          <p:cNvSpPr>
            <a:spLocks noGrp="1"/>
          </p:cNvSpPr>
          <p:nvPr>
            <p:ph idx="1"/>
          </p:nvPr>
        </p:nvSpPr>
        <p:spPr>
          <a:xfrm>
            <a:off x="609599" y="1295400"/>
            <a:ext cx="6347714" cy="4745963"/>
          </a:xfrm>
        </p:spPr>
        <p:txBody>
          <a:bodyPr>
            <a:normAutofit/>
          </a:bodyPr>
          <a:lstStyle/>
          <a:p>
            <a:r>
              <a:rPr lang="en-US" sz="2200" dirty="0"/>
              <a:t>Enroll or increase coverage by providing satisfactory evidence of medical insurability (SF 2822) – usually open season</a:t>
            </a:r>
          </a:p>
          <a:p>
            <a:endParaRPr lang="en-US" sz="2200" dirty="0"/>
          </a:p>
          <a:p>
            <a:r>
              <a:rPr lang="en-US" sz="2200" dirty="0"/>
              <a:t>Cancel or reduce coverage (SF 2817)</a:t>
            </a:r>
          </a:p>
          <a:p>
            <a:endParaRPr lang="en-US" sz="2200" dirty="0"/>
          </a:p>
          <a:p>
            <a:r>
              <a:rPr lang="en-US" sz="2200" dirty="0"/>
              <a:t>Change beneficiaries (SF 2823)</a:t>
            </a:r>
          </a:p>
          <a:p>
            <a:endParaRPr lang="en-US" sz="2200" dirty="0"/>
          </a:p>
          <a:p>
            <a:r>
              <a:rPr lang="en-US" sz="2200" b="1" dirty="0"/>
              <a:t>Employees must contact their human resources office to take FEGLI actions </a:t>
            </a:r>
          </a:p>
        </p:txBody>
      </p:sp>
    </p:spTree>
    <p:extLst>
      <p:ext uri="{BB962C8B-B14F-4D97-AF65-F5344CB8AC3E}">
        <p14:creationId xmlns:p14="http://schemas.microsoft.com/office/powerpoint/2010/main" val="41011582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685800"/>
          </a:xfrm>
        </p:spPr>
        <p:txBody>
          <a:bodyPr/>
          <a:lstStyle/>
          <a:p>
            <a:r>
              <a:rPr lang="en-US" sz="2800" b="1" dirty="0"/>
              <a:t>FEGLI</a:t>
            </a:r>
            <a:endParaRPr lang="en-US" dirty="0"/>
          </a:p>
        </p:txBody>
      </p:sp>
      <p:sp>
        <p:nvSpPr>
          <p:cNvPr id="3" name="Content Placeholder 2"/>
          <p:cNvSpPr>
            <a:spLocks noGrp="1"/>
          </p:cNvSpPr>
          <p:nvPr>
            <p:ph idx="1"/>
          </p:nvPr>
        </p:nvSpPr>
        <p:spPr>
          <a:xfrm>
            <a:off x="609599" y="1600200"/>
            <a:ext cx="6347714" cy="4441163"/>
          </a:xfrm>
        </p:spPr>
        <p:txBody>
          <a:bodyPr>
            <a:normAutofit/>
          </a:bodyPr>
          <a:lstStyle/>
          <a:p>
            <a:r>
              <a:rPr lang="en-US" sz="2200" dirty="0"/>
              <a:t>You can also elect or increase FEGLI coverage within 60 days after a FEGLI life event (SF 2817)</a:t>
            </a:r>
          </a:p>
          <a:p>
            <a:pPr lvl="1"/>
            <a:r>
              <a:rPr lang="en-US" sz="2200" dirty="0"/>
              <a:t>Marriage</a:t>
            </a:r>
          </a:p>
          <a:p>
            <a:pPr lvl="1"/>
            <a:r>
              <a:rPr lang="en-US" sz="2200" dirty="0"/>
              <a:t>Divorce</a:t>
            </a:r>
          </a:p>
          <a:p>
            <a:pPr lvl="1"/>
            <a:r>
              <a:rPr lang="en-US" sz="2200" dirty="0"/>
              <a:t>Death of spouse</a:t>
            </a:r>
          </a:p>
          <a:p>
            <a:pPr lvl="1"/>
            <a:r>
              <a:rPr lang="en-US" sz="2200" dirty="0"/>
              <a:t>Acquisition of an eligible child</a:t>
            </a:r>
          </a:p>
          <a:p>
            <a:endParaRPr lang="en-US" sz="2200" dirty="0"/>
          </a:p>
        </p:txBody>
      </p:sp>
    </p:spTree>
    <p:extLst>
      <p:ext uri="{BB962C8B-B14F-4D97-AF65-F5344CB8AC3E}">
        <p14:creationId xmlns:p14="http://schemas.microsoft.com/office/powerpoint/2010/main" val="38273862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762000"/>
          </a:xfrm>
        </p:spPr>
        <p:txBody>
          <a:bodyPr>
            <a:normAutofit fontScale="90000"/>
          </a:bodyPr>
          <a:lstStyle/>
          <a:p>
            <a:r>
              <a:rPr lang="en-US" dirty="0"/>
              <a:t>LGBT Benefits--FEGLI</a:t>
            </a:r>
            <a:br>
              <a:rPr lang="en-US" dirty="0"/>
            </a:br>
            <a:endParaRPr lang="en-US" dirty="0"/>
          </a:p>
        </p:txBody>
      </p:sp>
      <p:sp>
        <p:nvSpPr>
          <p:cNvPr id="3" name="Content Placeholder 2"/>
          <p:cNvSpPr>
            <a:spLocks noGrp="1"/>
          </p:cNvSpPr>
          <p:nvPr>
            <p:ph idx="1"/>
          </p:nvPr>
        </p:nvSpPr>
        <p:spPr>
          <a:xfrm>
            <a:off x="609599" y="1600200"/>
            <a:ext cx="6347714" cy="4441163"/>
          </a:xfrm>
        </p:spPr>
        <p:txBody>
          <a:bodyPr>
            <a:normAutofit/>
          </a:bodyPr>
          <a:lstStyle/>
          <a:p>
            <a:pPr lvl="0"/>
            <a:r>
              <a:rPr lang="en-US" sz="2200" dirty="0"/>
              <a:t>Marriage is a qualifying life event for FEGLI, allowing eligible employees to enroll in FEGLI or increase their coverage outside of a life insurance open season. </a:t>
            </a:r>
          </a:p>
          <a:p>
            <a:pPr lvl="0"/>
            <a:endParaRPr lang="en-US" sz="2200" dirty="0"/>
          </a:p>
          <a:p>
            <a:pPr lvl="0"/>
            <a:r>
              <a:rPr lang="en-US" sz="2200" dirty="0"/>
              <a:t>With the FEGLI life event, an eligible employee can elect up to the maximum coverage offered by the program: Basic insurance, Option A, five multiples of Option B, and five multiples of Option C. </a:t>
            </a:r>
          </a:p>
        </p:txBody>
      </p:sp>
    </p:spTree>
    <p:extLst>
      <p:ext uri="{BB962C8B-B14F-4D97-AF65-F5344CB8AC3E}">
        <p14:creationId xmlns:p14="http://schemas.microsoft.com/office/powerpoint/2010/main" val="29787773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762000"/>
          </a:xfrm>
        </p:spPr>
        <p:txBody>
          <a:bodyPr/>
          <a:lstStyle/>
          <a:p>
            <a:r>
              <a:rPr lang="en-US" sz="2800" b="1" dirty="0"/>
              <a:t>FEGLI Beneficiaries</a:t>
            </a:r>
            <a:endParaRPr lang="en-US" dirty="0"/>
          </a:p>
        </p:txBody>
      </p:sp>
      <p:sp>
        <p:nvSpPr>
          <p:cNvPr id="3" name="Content Placeholder 2"/>
          <p:cNvSpPr>
            <a:spLocks noGrp="1"/>
          </p:cNvSpPr>
          <p:nvPr>
            <p:ph idx="1"/>
          </p:nvPr>
        </p:nvSpPr>
        <p:spPr>
          <a:xfrm>
            <a:off x="609599" y="1447800"/>
            <a:ext cx="6347714" cy="4593563"/>
          </a:xfrm>
        </p:spPr>
        <p:txBody>
          <a:bodyPr>
            <a:normAutofit/>
          </a:bodyPr>
          <a:lstStyle/>
          <a:p>
            <a:pPr>
              <a:buFont typeface="Arial" pitchFamily="34" charset="0"/>
              <a:buChar char="•"/>
            </a:pPr>
            <a:r>
              <a:rPr lang="en-US" sz="2200" dirty="0"/>
              <a:t>Can name any beneficiary(</a:t>
            </a:r>
            <a:r>
              <a:rPr lang="en-US" sz="2200" dirty="0" err="1"/>
              <a:t>ies</a:t>
            </a:r>
            <a:r>
              <a:rPr lang="en-US" sz="2200" dirty="0"/>
              <a:t>) you choose, including a trust</a:t>
            </a:r>
          </a:p>
          <a:p>
            <a:pPr>
              <a:buFont typeface="Arial" pitchFamily="34" charset="0"/>
              <a:buChar char="•"/>
            </a:pPr>
            <a:endParaRPr lang="en-US" sz="2200" dirty="0"/>
          </a:p>
          <a:p>
            <a:pPr>
              <a:buFont typeface="Arial" pitchFamily="34" charset="0"/>
              <a:buChar char="•"/>
            </a:pPr>
            <a:r>
              <a:rPr lang="en-US" sz="2200" dirty="0"/>
              <a:t>Can change beneficiaries at any time</a:t>
            </a:r>
          </a:p>
          <a:p>
            <a:pPr>
              <a:buFont typeface="Arial" pitchFamily="34" charset="0"/>
              <a:buChar char="•"/>
            </a:pPr>
            <a:endParaRPr lang="en-US" sz="2200" dirty="0"/>
          </a:p>
          <a:p>
            <a:pPr>
              <a:buFont typeface="Arial" pitchFamily="34" charset="0"/>
              <a:buChar char="•"/>
            </a:pPr>
            <a:r>
              <a:rPr lang="en-US" sz="2200" dirty="0"/>
              <a:t>To change beneficiaries, submit SF 2823</a:t>
            </a:r>
          </a:p>
          <a:p>
            <a:pPr>
              <a:buFont typeface="Arial" pitchFamily="34" charset="0"/>
              <a:buChar char="•"/>
            </a:pPr>
            <a:endParaRPr lang="en-US" sz="2200" dirty="0"/>
          </a:p>
          <a:p>
            <a:pPr>
              <a:buFont typeface="Arial" pitchFamily="34" charset="0"/>
              <a:buChar char="•"/>
            </a:pPr>
            <a:r>
              <a:rPr lang="en-US" sz="2200" dirty="0"/>
              <a:t>Periodically remind employees to keep beneficiaries current and where to submit the form</a:t>
            </a:r>
          </a:p>
          <a:p>
            <a:endParaRPr lang="en-US" dirty="0"/>
          </a:p>
        </p:txBody>
      </p:sp>
    </p:spTree>
    <p:extLst>
      <p:ext uri="{BB962C8B-B14F-4D97-AF65-F5344CB8AC3E}">
        <p14:creationId xmlns:p14="http://schemas.microsoft.com/office/powerpoint/2010/main" val="11724942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762000"/>
          </a:xfrm>
        </p:spPr>
        <p:txBody>
          <a:bodyPr>
            <a:normAutofit fontScale="90000"/>
          </a:bodyPr>
          <a:lstStyle/>
          <a:p>
            <a:r>
              <a:rPr lang="en-US" dirty="0"/>
              <a:t>LGBT Benefits--FEGLI Beneficiary</a:t>
            </a:r>
          </a:p>
        </p:txBody>
      </p:sp>
      <p:sp>
        <p:nvSpPr>
          <p:cNvPr id="3" name="Content Placeholder 2"/>
          <p:cNvSpPr>
            <a:spLocks noGrp="1"/>
          </p:cNvSpPr>
          <p:nvPr>
            <p:ph idx="1"/>
          </p:nvPr>
        </p:nvSpPr>
        <p:spPr>
          <a:xfrm>
            <a:off x="585353" y="1676400"/>
            <a:ext cx="6347714" cy="4572000"/>
          </a:xfrm>
        </p:spPr>
        <p:txBody>
          <a:bodyPr>
            <a:noAutofit/>
          </a:bodyPr>
          <a:lstStyle/>
          <a:p>
            <a:pPr lvl="0"/>
            <a:r>
              <a:rPr lang="en-US" sz="2200" dirty="0"/>
              <a:t>If you have FEGLI coverage and die without a valid designation of beneficiary on file with your employing agency, then the FEGLI coverage on your life will be paid according to the order of precedence provided by law.</a:t>
            </a:r>
          </a:p>
          <a:p>
            <a:pPr lvl="0"/>
            <a:endParaRPr lang="en-US" sz="2200" dirty="0"/>
          </a:p>
          <a:p>
            <a:r>
              <a:rPr lang="en-US" sz="2200" dirty="0"/>
              <a:t>Same-sex spouses are recognized in the order of precedence in the same manner for FEGLI benefits as different-sex spouses. Assuming you die with no designation, no court order on file with your agency, and you haven’t assigned </a:t>
            </a:r>
          </a:p>
        </p:txBody>
      </p:sp>
    </p:spTree>
    <p:extLst>
      <p:ext uri="{BB962C8B-B14F-4D97-AF65-F5344CB8AC3E}">
        <p14:creationId xmlns:p14="http://schemas.microsoft.com/office/powerpoint/2010/main" val="9552575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LGBT Benefits--FEGLI Beneficiary</a:t>
            </a:r>
          </a:p>
        </p:txBody>
      </p:sp>
      <p:sp>
        <p:nvSpPr>
          <p:cNvPr id="3" name="Content Placeholder 2"/>
          <p:cNvSpPr>
            <a:spLocks noGrp="1"/>
          </p:cNvSpPr>
          <p:nvPr>
            <p:ph idx="1"/>
          </p:nvPr>
        </p:nvSpPr>
        <p:spPr>
          <a:xfrm>
            <a:off x="609599" y="1524000"/>
            <a:ext cx="6347714" cy="4517363"/>
          </a:xfrm>
        </p:spPr>
        <p:txBody>
          <a:bodyPr>
            <a:normAutofit/>
          </a:bodyPr>
          <a:lstStyle/>
          <a:p>
            <a:pPr marL="342900" lvl="1" indent="-342900"/>
            <a:r>
              <a:rPr lang="en-US" sz="2200" dirty="0"/>
              <a:t>Same-sex spouses are recognized in the order of precedence in the same manner for FEGLI benefits as different-sex spouses. </a:t>
            </a:r>
          </a:p>
          <a:p>
            <a:pPr marL="742950" lvl="2" indent="-342900"/>
            <a:r>
              <a:rPr lang="en-US" sz="2000" dirty="0"/>
              <a:t>Assuming you die with no designation, no court order on file with your agency, and </a:t>
            </a:r>
          </a:p>
          <a:p>
            <a:pPr marL="742950" lvl="2" indent="-342900"/>
            <a:r>
              <a:rPr lang="en-US" sz="2000" dirty="0"/>
              <a:t>you haven’t assigned your coverage to a third party, then the order of precedence would pay your FEGLI life insurance benefits to your surviving spouse, same-sex or opposite-sex, if you have one.</a:t>
            </a:r>
          </a:p>
          <a:p>
            <a:endParaRPr lang="en-US" sz="2200" dirty="0"/>
          </a:p>
          <a:p>
            <a:endParaRPr lang="en-US" sz="2200" dirty="0"/>
          </a:p>
        </p:txBody>
      </p:sp>
    </p:spTree>
    <p:extLst>
      <p:ext uri="{BB962C8B-B14F-4D97-AF65-F5344CB8AC3E}">
        <p14:creationId xmlns:p14="http://schemas.microsoft.com/office/powerpoint/2010/main" val="37986351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ctrTitle"/>
          </p:nvPr>
        </p:nvSpPr>
        <p:spPr>
          <a:xfrm>
            <a:off x="0" y="566928"/>
            <a:ext cx="7162800" cy="1024128"/>
          </a:xfrm>
        </p:spPr>
        <p:txBody>
          <a:bodyPr/>
          <a:lstStyle/>
          <a:p>
            <a:r>
              <a:rPr lang="en-US" dirty="0"/>
              <a:t>FEGLI Life Insurance Open Season</a:t>
            </a:r>
          </a:p>
        </p:txBody>
      </p:sp>
      <p:sp>
        <p:nvSpPr>
          <p:cNvPr id="7" name="Content Placeholder 6"/>
          <p:cNvSpPr>
            <a:spLocks noGrp="1"/>
          </p:cNvSpPr>
          <p:nvPr>
            <p:ph sz="quarter" idx="13"/>
          </p:nvPr>
        </p:nvSpPr>
        <p:spPr>
          <a:xfrm>
            <a:off x="609600" y="2057400"/>
            <a:ext cx="6553200" cy="4114800"/>
          </a:xfrm>
        </p:spPr>
        <p:txBody>
          <a:bodyPr>
            <a:normAutofit/>
          </a:bodyPr>
          <a:lstStyle/>
          <a:p>
            <a:r>
              <a:rPr lang="en-US" sz="2200" dirty="0"/>
              <a:t>From Sept 1, 2016 through Sept 30, 2016</a:t>
            </a:r>
          </a:p>
          <a:p>
            <a:endParaRPr lang="en-US" sz="2200" dirty="0"/>
          </a:p>
          <a:p>
            <a:r>
              <a:rPr lang="en-US" sz="2200" dirty="0"/>
              <a:t>FEGLI-eligible employees can elect or increase any coverage FEGLI offers, including Option C (Family Coverage)</a:t>
            </a:r>
          </a:p>
          <a:p>
            <a:endParaRPr lang="en-US" sz="2200" dirty="0"/>
          </a:p>
          <a:p>
            <a:r>
              <a:rPr lang="en-US" sz="2200" dirty="0"/>
              <a:t>No medical exam and no health questions</a:t>
            </a:r>
          </a:p>
          <a:p>
            <a:endParaRPr lang="en-US" sz="2200" dirty="0"/>
          </a:p>
        </p:txBody>
      </p:sp>
      <p:sp>
        <p:nvSpPr>
          <p:cNvPr id="12" name="Date Placeholder 11"/>
          <p:cNvSpPr>
            <a:spLocks noGrp="1"/>
          </p:cNvSpPr>
          <p:nvPr>
            <p:ph type="dt" sz="half" idx="2"/>
          </p:nvPr>
        </p:nvSpPr>
        <p:spPr/>
        <p:txBody>
          <a:bodyPr/>
          <a:lstStyle/>
          <a:p>
            <a:fld id="{CF0A0A52-C5ED-4FC2-B394-E08031DF0437}" type="datetime1">
              <a:rPr lang="en-US" smtClean="0"/>
              <a:pPr/>
              <a:t>5/2/2017</a:t>
            </a:fld>
            <a:endParaRPr lang="en-US" dirty="0"/>
          </a:p>
        </p:txBody>
      </p:sp>
      <p:sp>
        <p:nvSpPr>
          <p:cNvPr id="13" name="Slide Number Placeholder 12"/>
          <p:cNvSpPr>
            <a:spLocks noGrp="1"/>
          </p:cNvSpPr>
          <p:nvPr>
            <p:ph type="sldNum" sz="quarter" idx="4"/>
          </p:nvPr>
        </p:nvSpPr>
        <p:spPr/>
        <p:txBody>
          <a:bodyPr/>
          <a:lstStyle/>
          <a:p>
            <a:fld id="{9A130CC6-AF16-4E75-B386-B0184CCD31FF}" type="slidenum">
              <a:rPr lang="en-US" smtClean="0"/>
              <a:pPr/>
              <a:t>28</a:t>
            </a:fld>
            <a:endParaRPr lang="en-US" dirty="0"/>
          </a:p>
        </p:txBody>
      </p:sp>
      <p:pic>
        <p:nvPicPr>
          <p:cNvPr id="8" name="Picture 3" descr="image of a male and a female with a plus symbo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4572000"/>
            <a:ext cx="2421082" cy="2421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27486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0" y="228600"/>
            <a:ext cx="7162800" cy="1362456"/>
          </a:xfrm>
        </p:spPr>
        <p:txBody>
          <a:bodyPr anchor="ctr" anchorCtr="0">
            <a:normAutofit/>
          </a:bodyPr>
          <a:lstStyle/>
          <a:p>
            <a:r>
              <a:rPr lang="en-US" sz="3100" dirty="0"/>
              <a:t>FEGLI Life Insurance Open Season Coverage Effective Date</a:t>
            </a:r>
          </a:p>
        </p:txBody>
      </p:sp>
      <p:sp>
        <p:nvSpPr>
          <p:cNvPr id="7" name="Content Placeholder 6"/>
          <p:cNvSpPr>
            <a:spLocks noGrp="1"/>
          </p:cNvSpPr>
          <p:nvPr>
            <p:ph sz="quarter" idx="13"/>
          </p:nvPr>
        </p:nvSpPr>
        <p:spPr>
          <a:xfrm>
            <a:off x="609600" y="2057400"/>
            <a:ext cx="6553200" cy="4114800"/>
          </a:xfrm>
        </p:spPr>
        <p:txBody>
          <a:bodyPr>
            <a:normAutofit fontScale="70000" lnSpcReduction="20000"/>
          </a:bodyPr>
          <a:lstStyle/>
          <a:p>
            <a:r>
              <a:rPr lang="en-US" sz="2200" dirty="0"/>
              <a:t>One year delayed effective date</a:t>
            </a:r>
          </a:p>
          <a:p>
            <a:pPr marL="0" indent="0">
              <a:buNone/>
            </a:pPr>
            <a:endParaRPr lang="en-US" sz="2200" dirty="0"/>
          </a:p>
          <a:p>
            <a:r>
              <a:rPr lang="en-US" sz="2200" dirty="0"/>
              <a:t>Open Season was From Sept 1, 2016 through Sept 30, 2016</a:t>
            </a:r>
          </a:p>
          <a:p>
            <a:endParaRPr lang="en-US" sz="2200" dirty="0"/>
          </a:p>
          <a:p>
            <a:r>
              <a:rPr lang="en-US" sz="2200" dirty="0"/>
              <a:t>Effective first day of the first full pay period on or after </a:t>
            </a:r>
          </a:p>
          <a:p>
            <a:pPr marL="400050" lvl="1" indent="0">
              <a:buNone/>
            </a:pPr>
            <a:r>
              <a:rPr lang="en-US" sz="2000" dirty="0"/>
              <a:t>October 1, 2017</a:t>
            </a:r>
          </a:p>
          <a:p>
            <a:pPr marL="400050" lvl="1" indent="0">
              <a:buNone/>
            </a:pPr>
            <a:endParaRPr lang="en-US" sz="2200" dirty="0"/>
          </a:p>
          <a:p>
            <a:r>
              <a:rPr lang="en-US" sz="2200" dirty="0"/>
              <a:t>Mitigates the risk of adverse selection</a:t>
            </a:r>
          </a:p>
          <a:p>
            <a:endParaRPr lang="en-US" sz="2200" dirty="0"/>
          </a:p>
          <a:p>
            <a:r>
              <a:rPr lang="en-US" sz="2200" dirty="0"/>
              <a:t>No premiums due until coverage is effective</a:t>
            </a:r>
          </a:p>
          <a:p>
            <a:endParaRPr lang="en-US" sz="2200" dirty="0"/>
          </a:p>
          <a:p>
            <a:pPr marL="342900" lvl="1" indent="-342900"/>
            <a:r>
              <a:rPr lang="en-US" sz="2200" dirty="0"/>
              <a:t>The five year rule still applies. If new enrollment, to keep </a:t>
            </a:r>
          </a:p>
          <a:p>
            <a:pPr marL="400050" lvl="2" indent="0">
              <a:buNone/>
            </a:pPr>
            <a:r>
              <a:rPr lang="en-US" sz="2200" dirty="0"/>
              <a:t>coverage employee must retire after Oct 2022.</a:t>
            </a:r>
          </a:p>
        </p:txBody>
      </p:sp>
      <p:sp>
        <p:nvSpPr>
          <p:cNvPr id="12" name="Date Placeholder 11"/>
          <p:cNvSpPr>
            <a:spLocks noGrp="1"/>
          </p:cNvSpPr>
          <p:nvPr>
            <p:ph type="dt" sz="half" idx="2"/>
          </p:nvPr>
        </p:nvSpPr>
        <p:spPr/>
        <p:txBody>
          <a:bodyPr/>
          <a:lstStyle/>
          <a:p>
            <a:fld id="{CF0A0A52-C5ED-4FC2-B394-E08031DF0437}" type="datetime1">
              <a:rPr lang="en-US" smtClean="0"/>
              <a:pPr/>
              <a:t>5/2/2017</a:t>
            </a:fld>
            <a:endParaRPr lang="en-US" dirty="0"/>
          </a:p>
        </p:txBody>
      </p:sp>
      <p:sp>
        <p:nvSpPr>
          <p:cNvPr id="13" name="Slide Number Placeholder 12"/>
          <p:cNvSpPr>
            <a:spLocks noGrp="1"/>
          </p:cNvSpPr>
          <p:nvPr>
            <p:ph type="sldNum" sz="quarter" idx="4"/>
          </p:nvPr>
        </p:nvSpPr>
        <p:spPr/>
        <p:txBody>
          <a:bodyPr/>
          <a:lstStyle/>
          <a:p>
            <a:fld id="{9A130CC6-AF16-4E75-B386-B0184CCD31FF}" type="slidenum">
              <a:rPr lang="en-US" smtClean="0"/>
              <a:pPr/>
              <a:t>29</a:t>
            </a:fld>
            <a:endParaRPr lang="en-US" dirty="0"/>
          </a:p>
        </p:txBody>
      </p:sp>
      <p:pic>
        <p:nvPicPr>
          <p:cNvPr id="1029" name="Picture 5" descr="C:\Users\DJohnston\AppData\Local\Microsoft\Windows\Temporary Internet Files\Content.IE5\7BSHU51P\Architetto----Clessidra[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2209799"/>
            <a:ext cx="839352" cy="1408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7494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b="1" dirty="0"/>
              <a:t>Benefits for Lesbian, Gay, Bisexual, and Transgender (LGBT) Former Schedule A Employees and Annuitants</a:t>
            </a:r>
            <a:endParaRPr lang="en-US" sz="2200" dirty="0"/>
          </a:p>
        </p:txBody>
      </p:sp>
      <p:sp>
        <p:nvSpPr>
          <p:cNvPr id="3" name="Content Placeholder 2"/>
          <p:cNvSpPr>
            <a:spLocks noGrp="1"/>
          </p:cNvSpPr>
          <p:nvPr>
            <p:ph idx="1"/>
          </p:nvPr>
        </p:nvSpPr>
        <p:spPr/>
        <p:txBody>
          <a:bodyPr>
            <a:normAutofit/>
          </a:bodyPr>
          <a:lstStyle/>
          <a:p>
            <a:r>
              <a:rPr lang="en-US" sz="2200" dirty="0"/>
              <a:t>Federal employees and annuitants, regardless of their sex, can now legally marry in any state in the United States of America, including their state of residence. </a:t>
            </a:r>
          </a:p>
          <a:p>
            <a:endParaRPr lang="en-US" sz="2200" dirty="0"/>
          </a:p>
          <a:p>
            <a:r>
              <a:rPr lang="en-US" sz="2200" dirty="0"/>
              <a:t>Qualifying Life Event (QLE) Window of Opportunity: 31 days before the marriage to 60 days after.</a:t>
            </a:r>
          </a:p>
          <a:p>
            <a:endParaRPr lang="en-US" sz="2200" dirty="0"/>
          </a:p>
        </p:txBody>
      </p:sp>
    </p:spTree>
    <p:extLst>
      <p:ext uri="{BB962C8B-B14F-4D97-AF65-F5344CB8AC3E}">
        <p14:creationId xmlns:p14="http://schemas.microsoft.com/office/powerpoint/2010/main" val="13157540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ctrTitle"/>
          </p:nvPr>
        </p:nvSpPr>
        <p:spPr>
          <a:xfrm>
            <a:off x="0" y="566928"/>
            <a:ext cx="7162800" cy="1024128"/>
          </a:xfrm>
        </p:spPr>
        <p:txBody>
          <a:bodyPr>
            <a:normAutofit/>
          </a:bodyPr>
          <a:lstStyle/>
          <a:p>
            <a:r>
              <a:rPr lang="en-US" dirty="0"/>
              <a:t>FEGLI Life Insurance Open Season Election Method</a:t>
            </a:r>
          </a:p>
        </p:txBody>
      </p:sp>
      <p:sp>
        <p:nvSpPr>
          <p:cNvPr id="7" name="Content Placeholder 6"/>
          <p:cNvSpPr>
            <a:spLocks noGrp="1"/>
          </p:cNvSpPr>
          <p:nvPr>
            <p:ph sz="quarter" idx="13"/>
          </p:nvPr>
        </p:nvSpPr>
        <p:spPr>
          <a:xfrm>
            <a:off x="609600" y="2057400"/>
            <a:ext cx="6553200" cy="4114800"/>
          </a:xfrm>
        </p:spPr>
        <p:txBody>
          <a:bodyPr>
            <a:normAutofit/>
          </a:bodyPr>
          <a:lstStyle/>
          <a:p>
            <a:r>
              <a:rPr lang="en-US" sz="2200" dirty="0"/>
              <a:t>No special Open Season election form</a:t>
            </a:r>
          </a:p>
          <a:p>
            <a:r>
              <a:rPr lang="en-US" sz="2200" dirty="0"/>
              <a:t>Employees will use SF 2817 or its electronic </a:t>
            </a:r>
          </a:p>
          <a:p>
            <a:pPr marL="400050" lvl="1" indent="0">
              <a:buNone/>
            </a:pPr>
            <a:r>
              <a:rPr lang="en-US" sz="2200" dirty="0"/>
              <a:t>equivalent</a:t>
            </a:r>
          </a:p>
          <a:p>
            <a:r>
              <a:rPr lang="en-US" sz="2200" dirty="0"/>
              <a:t>In Box #6, input Event Code 6 for an </a:t>
            </a:r>
          </a:p>
          <a:p>
            <a:pPr marL="400050" lvl="1" indent="0">
              <a:buNone/>
            </a:pPr>
            <a:r>
              <a:rPr lang="en-US" sz="2200" dirty="0"/>
              <a:t>Open Season election</a:t>
            </a:r>
          </a:p>
          <a:p>
            <a:r>
              <a:rPr lang="en-US" sz="2200" dirty="0"/>
              <a:t>Return a copy of the election to the </a:t>
            </a:r>
          </a:p>
          <a:p>
            <a:pPr marL="400050" lvl="1" indent="0">
              <a:buNone/>
            </a:pPr>
            <a:r>
              <a:rPr lang="en-US" sz="2200" dirty="0"/>
              <a:t>employee as proof of receipt</a:t>
            </a:r>
          </a:p>
          <a:p>
            <a:r>
              <a:rPr lang="en-US" sz="2200" dirty="0"/>
              <a:t>Agency will hold election until October 2017</a:t>
            </a:r>
          </a:p>
        </p:txBody>
      </p:sp>
      <p:sp>
        <p:nvSpPr>
          <p:cNvPr id="12" name="Date Placeholder 11"/>
          <p:cNvSpPr>
            <a:spLocks noGrp="1"/>
          </p:cNvSpPr>
          <p:nvPr>
            <p:ph type="dt" sz="half" idx="2"/>
          </p:nvPr>
        </p:nvSpPr>
        <p:spPr/>
        <p:txBody>
          <a:bodyPr/>
          <a:lstStyle/>
          <a:p>
            <a:fld id="{CF0A0A52-C5ED-4FC2-B394-E08031DF0437}" type="datetime1">
              <a:rPr lang="en-US" smtClean="0"/>
              <a:pPr/>
              <a:t>5/2/2017</a:t>
            </a:fld>
            <a:endParaRPr lang="en-US" dirty="0"/>
          </a:p>
        </p:txBody>
      </p:sp>
      <p:sp>
        <p:nvSpPr>
          <p:cNvPr id="13" name="Slide Number Placeholder 12"/>
          <p:cNvSpPr>
            <a:spLocks noGrp="1"/>
          </p:cNvSpPr>
          <p:nvPr>
            <p:ph type="sldNum" sz="quarter" idx="4"/>
          </p:nvPr>
        </p:nvSpPr>
        <p:spPr/>
        <p:txBody>
          <a:bodyPr/>
          <a:lstStyle/>
          <a:p>
            <a:fld id="{9A130CC6-AF16-4E75-B386-B0184CCD31FF}" type="slidenum">
              <a:rPr lang="en-US" smtClean="0"/>
              <a:pPr/>
              <a:t>30</a:t>
            </a:fld>
            <a:endParaRPr lang="en-US" dirty="0"/>
          </a:p>
        </p:txBody>
      </p:sp>
      <p:pic>
        <p:nvPicPr>
          <p:cNvPr id="2050" name="Picture 2" descr="C:\Users\DJohnston\AppData\Local\Microsoft\Windows\Temporary Internet Files\Content.IE5\7BSHU51P\Copy[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3200400"/>
            <a:ext cx="1645158" cy="2034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10451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ctrTitle"/>
          </p:nvPr>
        </p:nvSpPr>
        <p:spPr>
          <a:xfrm>
            <a:off x="0" y="566928"/>
            <a:ext cx="7162800" cy="1024128"/>
          </a:xfrm>
        </p:spPr>
        <p:txBody>
          <a:bodyPr>
            <a:normAutofit fontScale="90000"/>
          </a:bodyPr>
          <a:lstStyle/>
          <a:p>
            <a:r>
              <a:rPr lang="en-US" dirty="0"/>
              <a:t>FEGLI Life Insurance Open Season No Mandatory Action</a:t>
            </a:r>
          </a:p>
        </p:txBody>
      </p:sp>
      <p:sp>
        <p:nvSpPr>
          <p:cNvPr id="7" name="Content Placeholder 6"/>
          <p:cNvSpPr>
            <a:spLocks noGrp="1"/>
          </p:cNvSpPr>
          <p:nvPr>
            <p:ph sz="quarter" idx="13"/>
          </p:nvPr>
        </p:nvSpPr>
        <p:spPr>
          <a:xfrm>
            <a:off x="609600" y="2057400"/>
            <a:ext cx="6553200" cy="4114800"/>
          </a:xfrm>
        </p:spPr>
        <p:txBody>
          <a:bodyPr>
            <a:normAutofit/>
          </a:bodyPr>
          <a:lstStyle/>
          <a:p>
            <a:r>
              <a:rPr lang="en-US" sz="2400" dirty="0"/>
              <a:t>No affirmative election required</a:t>
            </a:r>
          </a:p>
          <a:p>
            <a:endParaRPr lang="en-US" sz="2400" dirty="0"/>
          </a:p>
          <a:p>
            <a:r>
              <a:rPr lang="en-US" sz="2400" dirty="0"/>
              <a:t>If employee does nothing during the FEGLI Open Season, employee will keep the same FEGLI enrollment he/she has now</a:t>
            </a:r>
          </a:p>
        </p:txBody>
      </p:sp>
      <p:sp>
        <p:nvSpPr>
          <p:cNvPr id="12" name="Date Placeholder 11"/>
          <p:cNvSpPr>
            <a:spLocks noGrp="1"/>
          </p:cNvSpPr>
          <p:nvPr>
            <p:ph type="dt" sz="half" idx="2"/>
          </p:nvPr>
        </p:nvSpPr>
        <p:spPr/>
        <p:txBody>
          <a:bodyPr/>
          <a:lstStyle/>
          <a:p>
            <a:fld id="{CF0A0A52-C5ED-4FC2-B394-E08031DF0437}" type="datetime1">
              <a:rPr lang="en-US" smtClean="0"/>
              <a:pPr/>
              <a:t>5/2/2017</a:t>
            </a:fld>
            <a:endParaRPr lang="en-US" dirty="0"/>
          </a:p>
        </p:txBody>
      </p:sp>
      <p:sp>
        <p:nvSpPr>
          <p:cNvPr id="13" name="Slide Number Placeholder 12"/>
          <p:cNvSpPr>
            <a:spLocks noGrp="1"/>
          </p:cNvSpPr>
          <p:nvPr>
            <p:ph type="sldNum" sz="quarter" idx="4"/>
          </p:nvPr>
        </p:nvSpPr>
        <p:spPr/>
        <p:txBody>
          <a:bodyPr/>
          <a:lstStyle/>
          <a:p>
            <a:fld id="{9A130CC6-AF16-4E75-B386-B0184CCD31FF}" type="slidenum">
              <a:rPr lang="en-US" smtClean="0"/>
              <a:pPr/>
              <a:t>31</a:t>
            </a:fld>
            <a:endParaRPr lang="en-US" dirty="0"/>
          </a:p>
        </p:txBody>
      </p:sp>
      <p:pic>
        <p:nvPicPr>
          <p:cNvPr id="3075" name="Picture 3" descr="C:\Users\DJohnston\AppData\Local\Microsoft\Windows\Temporary Internet Files\Content.IE5\7PE745MV\sleep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2069" y="4343399"/>
            <a:ext cx="2738331" cy="2131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71597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ctrTitle"/>
          </p:nvPr>
        </p:nvSpPr>
        <p:spPr>
          <a:xfrm>
            <a:off x="0" y="566928"/>
            <a:ext cx="7162800" cy="1024128"/>
          </a:xfrm>
        </p:spPr>
        <p:txBody>
          <a:bodyPr>
            <a:normAutofit/>
          </a:bodyPr>
          <a:lstStyle/>
          <a:p>
            <a:r>
              <a:rPr lang="en-US" dirty="0"/>
              <a:t>FEGLI Life Insurance Open Season Additional Guidance</a:t>
            </a:r>
          </a:p>
        </p:txBody>
      </p:sp>
      <p:sp>
        <p:nvSpPr>
          <p:cNvPr id="7" name="Content Placeholder 6"/>
          <p:cNvSpPr>
            <a:spLocks noGrp="1"/>
          </p:cNvSpPr>
          <p:nvPr>
            <p:ph sz="quarter" idx="13"/>
          </p:nvPr>
        </p:nvSpPr>
        <p:spPr>
          <a:xfrm>
            <a:off x="609600" y="2057400"/>
            <a:ext cx="6553200" cy="4114800"/>
          </a:xfrm>
        </p:spPr>
        <p:txBody>
          <a:bodyPr>
            <a:normAutofit/>
          </a:bodyPr>
          <a:lstStyle/>
          <a:p>
            <a:r>
              <a:rPr lang="en-US" sz="2200" dirty="0"/>
              <a:t>More Open Season BALs on the way</a:t>
            </a:r>
          </a:p>
          <a:p>
            <a:pPr lvl="1"/>
            <a:r>
              <a:rPr lang="en-US" sz="2200" dirty="0"/>
              <a:t>Answers to frequently asked questions</a:t>
            </a:r>
          </a:p>
          <a:p>
            <a:pPr lvl="1"/>
            <a:r>
              <a:rPr lang="en-US" sz="2200" dirty="0"/>
              <a:t>Sample emails</a:t>
            </a:r>
          </a:p>
          <a:p>
            <a:pPr lvl="1"/>
            <a:r>
              <a:rPr lang="en-US" sz="2200" dirty="0"/>
              <a:t>Web resources</a:t>
            </a:r>
          </a:p>
          <a:p>
            <a:pPr lvl="1"/>
            <a:r>
              <a:rPr lang="en-US" sz="2200" dirty="0"/>
              <a:t>Data reporting</a:t>
            </a:r>
          </a:p>
          <a:p>
            <a:pPr lvl="1"/>
            <a:endParaRPr lang="en-US" sz="2200" dirty="0"/>
          </a:p>
          <a:p>
            <a:r>
              <a:rPr lang="en-US" sz="2200" dirty="0"/>
              <a:t>Subscribe to </a:t>
            </a:r>
            <a:r>
              <a:rPr lang="en-US" sz="2200" dirty="0" err="1"/>
              <a:t>BenefitsInfo</a:t>
            </a:r>
            <a:r>
              <a:rPr lang="en-US" sz="2200" dirty="0"/>
              <a:t> listserv by going to listserv.opm.gov and clicking on “Email Lists”</a:t>
            </a:r>
          </a:p>
        </p:txBody>
      </p:sp>
      <p:sp>
        <p:nvSpPr>
          <p:cNvPr id="12" name="Date Placeholder 11"/>
          <p:cNvSpPr>
            <a:spLocks noGrp="1"/>
          </p:cNvSpPr>
          <p:nvPr>
            <p:ph type="dt" sz="half" idx="2"/>
          </p:nvPr>
        </p:nvSpPr>
        <p:spPr/>
        <p:txBody>
          <a:bodyPr/>
          <a:lstStyle/>
          <a:p>
            <a:fld id="{CF0A0A52-C5ED-4FC2-B394-E08031DF0437}" type="datetime1">
              <a:rPr lang="en-US" smtClean="0"/>
              <a:pPr/>
              <a:t>5/2/2017</a:t>
            </a:fld>
            <a:endParaRPr lang="en-US" dirty="0"/>
          </a:p>
        </p:txBody>
      </p:sp>
      <p:sp>
        <p:nvSpPr>
          <p:cNvPr id="13" name="Slide Number Placeholder 12"/>
          <p:cNvSpPr>
            <a:spLocks noGrp="1"/>
          </p:cNvSpPr>
          <p:nvPr>
            <p:ph type="sldNum" sz="quarter" idx="4"/>
          </p:nvPr>
        </p:nvSpPr>
        <p:spPr/>
        <p:txBody>
          <a:bodyPr/>
          <a:lstStyle/>
          <a:p>
            <a:fld id="{9A130CC6-AF16-4E75-B386-B0184CCD31FF}" type="slidenum">
              <a:rPr lang="en-US" smtClean="0"/>
              <a:pPr/>
              <a:t>32</a:t>
            </a:fld>
            <a:endParaRPr lang="en-US" dirty="0"/>
          </a:p>
        </p:txBody>
      </p:sp>
    </p:spTree>
    <p:extLst>
      <p:ext uri="{BB962C8B-B14F-4D97-AF65-F5344CB8AC3E}">
        <p14:creationId xmlns:p14="http://schemas.microsoft.com/office/powerpoint/2010/main" val="28589172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ctrTitle"/>
          </p:nvPr>
        </p:nvSpPr>
        <p:spPr>
          <a:xfrm>
            <a:off x="0" y="566928"/>
            <a:ext cx="7162800" cy="1024128"/>
          </a:xfrm>
        </p:spPr>
        <p:txBody>
          <a:bodyPr>
            <a:normAutofit/>
          </a:bodyPr>
          <a:lstStyle/>
          <a:p>
            <a:r>
              <a:rPr lang="en-US" sz="3100" dirty="0"/>
              <a:t>FEGLI Life Insurance Open Season General FEGLI Guidance</a:t>
            </a:r>
          </a:p>
        </p:txBody>
      </p:sp>
      <p:sp>
        <p:nvSpPr>
          <p:cNvPr id="7" name="Content Placeholder 6"/>
          <p:cNvSpPr>
            <a:spLocks noGrp="1"/>
          </p:cNvSpPr>
          <p:nvPr>
            <p:ph sz="quarter" idx="13"/>
          </p:nvPr>
        </p:nvSpPr>
        <p:spPr>
          <a:xfrm>
            <a:off x="609600" y="2057400"/>
            <a:ext cx="6553200" cy="4114800"/>
          </a:xfrm>
        </p:spPr>
        <p:txBody>
          <a:bodyPr>
            <a:normAutofit/>
          </a:bodyPr>
          <a:lstStyle/>
          <a:p>
            <a:r>
              <a:rPr lang="en-US" sz="2200" dirty="0"/>
              <a:t>Resources at </a:t>
            </a:r>
            <a:r>
              <a:rPr lang="en-US" sz="2200" dirty="0">
                <a:hlinkClick r:id="rId3"/>
              </a:rPr>
              <a:t>www.opm.gov/life</a:t>
            </a:r>
            <a:endParaRPr lang="en-US" sz="2200" dirty="0"/>
          </a:p>
          <a:p>
            <a:pPr lvl="1"/>
            <a:r>
              <a:rPr lang="en-US" sz="2200" dirty="0"/>
              <a:t>Life Insurance Overview flyer</a:t>
            </a:r>
          </a:p>
          <a:p>
            <a:pPr lvl="1"/>
            <a:r>
              <a:rPr lang="en-US" sz="2200" dirty="0"/>
              <a:t>Your FEGLI Life Insurance videos</a:t>
            </a:r>
          </a:p>
          <a:p>
            <a:pPr lvl="2"/>
            <a:r>
              <a:rPr lang="en-US" sz="2200" dirty="0"/>
              <a:t>Employee version</a:t>
            </a:r>
          </a:p>
          <a:p>
            <a:pPr lvl="2"/>
            <a:r>
              <a:rPr lang="en-US" sz="2200" dirty="0"/>
              <a:t>Annuitant and retiring employee version</a:t>
            </a:r>
          </a:p>
          <a:p>
            <a:pPr lvl="2"/>
            <a:r>
              <a:rPr lang="en-US" sz="2200" dirty="0"/>
              <a:t>Schedule a screening for your employees!</a:t>
            </a:r>
          </a:p>
          <a:p>
            <a:pPr lvl="1"/>
            <a:r>
              <a:rPr lang="en-US" sz="2200" dirty="0"/>
              <a:t>FEGLI Handbook</a:t>
            </a:r>
          </a:p>
          <a:p>
            <a:pPr lvl="1"/>
            <a:r>
              <a:rPr lang="en-US" sz="2200" dirty="0"/>
              <a:t>All FEGLI BALs and Open Season materials</a:t>
            </a:r>
          </a:p>
        </p:txBody>
      </p:sp>
      <p:sp>
        <p:nvSpPr>
          <p:cNvPr id="12" name="Date Placeholder 11"/>
          <p:cNvSpPr>
            <a:spLocks noGrp="1"/>
          </p:cNvSpPr>
          <p:nvPr>
            <p:ph type="dt" sz="half" idx="2"/>
          </p:nvPr>
        </p:nvSpPr>
        <p:spPr/>
        <p:txBody>
          <a:bodyPr/>
          <a:lstStyle/>
          <a:p>
            <a:fld id="{CF0A0A52-C5ED-4FC2-B394-E08031DF0437}" type="datetime1">
              <a:rPr lang="en-US" smtClean="0"/>
              <a:pPr/>
              <a:t>5/2/2017</a:t>
            </a:fld>
            <a:endParaRPr lang="en-US" dirty="0"/>
          </a:p>
        </p:txBody>
      </p:sp>
      <p:sp>
        <p:nvSpPr>
          <p:cNvPr id="13" name="Slide Number Placeholder 12"/>
          <p:cNvSpPr>
            <a:spLocks noGrp="1"/>
          </p:cNvSpPr>
          <p:nvPr>
            <p:ph type="sldNum" sz="quarter" idx="4"/>
          </p:nvPr>
        </p:nvSpPr>
        <p:spPr/>
        <p:txBody>
          <a:bodyPr/>
          <a:lstStyle/>
          <a:p>
            <a:fld id="{9A130CC6-AF16-4E75-B386-B0184CCD31FF}" type="slidenum">
              <a:rPr lang="en-US" smtClean="0"/>
              <a:pPr/>
              <a:t>33</a:t>
            </a:fld>
            <a:endParaRPr lang="en-US" dirty="0"/>
          </a:p>
        </p:txBody>
      </p:sp>
      <p:pic>
        <p:nvPicPr>
          <p:cNvPr id="8" name="Picture 2" descr="image of an open lapto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9800" y="1828800"/>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31776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Payroll—Retirement Rates</a:t>
            </a:r>
          </a:p>
        </p:txBody>
      </p:sp>
      <p:sp>
        <p:nvSpPr>
          <p:cNvPr id="3" name="Content Placeholder 2"/>
          <p:cNvSpPr>
            <a:spLocks noGrp="1"/>
          </p:cNvSpPr>
          <p:nvPr>
            <p:ph idx="1"/>
          </p:nvPr>
        </p:nvSpPr>
        <p:spPr>
          <a:xfrm>
            <a:off x="609599" y="1524000"/>
            <a:ext cx="6347714" cy="4517363"/>
          </a:xfrm>
        </p:spPr>
        <p:txBody>
          <a:bodyPr>
            <a:normAutofit fontScale="55000" lnSpcReduction="20000"/>
          </a:bodyPr>
          <a:lstStyle/>
          <a:p>
            <a:pPr indent="-285750"/>
            <a:r>
              <a:rPr lang="en-US" sz="4000" dirty="0"/>
              <a:t>CSRS</a:t>
            </a:r>
          </a:p>
          <a:p>
            <a:pPr marL="400050" lvl="1" indent="0">
              <a:buNone/>
            </a:pPr>
            <a:r>
              <a:rPr lang="en-US" sz="4000" dirty="0"/>
              <a:t>Employee – 7%	    Agency Contribution – 7%</a:t>
            </a:r>
          </a:p>
          <a:p>
            <a:pPr marL="0" indent="0">
              <a:buNone/>
            </a:pPr>
            <a:endParaRPr lang="en-US" sz="4000" dirty="0"/>
          </a:p>
          <a:p>
            <a:r>
              <a:rPr lang="en-US" sz="4000" dirty="0"/>
              <a:t>FERS</a:t>
            </a:r>
          </a:p>
          <a:p>
            <a:pPr marL="400050" lvl="1" indent="0">
              <a:buNone/>
            </a:pPr>
            <a:r>
              <a:rPr lang="en-US" sz="4000" dirty="0"/>
              <a:t>Employee – .8%    Agency Contribution – 13.7%</a:t>
            </a:r>
          </a:p>
          <a:p>
            <a:pPr lvl="1"/>
            <a:endParaRPr lang="en-US" sz="4000" dirty="0"/>
          </a:p>
          <a:p>
            <a:r>
              <a:rPr lang="en-US" sz="4000" dirty="0"/>
              <a:t>CSRS Offset</a:t>
            </a:r>
          </a:p>
          <a:p>
            <a:pPr marL="400050" lvl="1" indent="0">
              <a:buNone/>
            </a:pPr>
            <a:r>
              <a:rPr lang="en-US" sz="4000" dirty="0"/>
              <a:t>Employee – .8%    Agency Contribution – 7%</a:t>
            </a:r>
          </a:p>
          <a:p>
            <a:pPr marL="400050" lvl="1" indent="0">
              <a:buNone/>
            </a:pPr>
            <a:endParaRPr lang="en-US" sz="4000" dirty="0"/>
          </a:p>
          <a:p>
            <a:pPr indent="-285750"/>
            <a:r>
              <a:rPr lang="en-US" sz="4000" dirty="0"/>
              <a:t>Former Schedule A employees do not qualify for FERS-RAE</a:t>
            </a:r>
          </a:p>
          <a:p>
            <a:pPr lvl="1"/>
            <a:endParaRPr lang="en-US" sz="4000" dirty="0"/>
          </a:p>
          <a:p>
            <a:pPr lvl="1"/>
            <a:endParaRPr lang="en-US" dirty="0"/>
          </a:p>
          <a:p>
            <a:pPr marL="57150" indent="0">
              <a:buNone/>
            </a:pPr>
            <a:endParaRPr lang="en-US" dirty="0"/>
          </a:p>
          <a:p>
            <a:pPr lvl="1"/>
            <a:endParaRPr lang="en-US" dirty="0"/>
          </a:p>
        </p:txBody>
      </p:sp>
    </p:spTree>
    <p:extLst>
      <p:ext uri="{BB962C8B-B14F-4D97-AF65-F5344CB8AC3E}">
        <p14:creationId xmlns:p14="http://schemas.microsoft.com/office/powerpoint/2010/main" val="16704444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Base Pay for Retirement</a:t>
            </a:r>
            <a:br>
              <a:rPr lang="en-US" dirty="0"/>
            </a:br>
            <a:endParaRPr lang="en-US" dirty="0"/>
          </a:p>
        </p:txBody>
      </p:sp>
      <p:sp>
        <p:nvSpPr>
          <p:cNvPr id="3" name="Content Placeholder 2"/>
          <p:cNvSpPr>
            <a:spLocks noGrp="1"/>
          </p:cNvSpPr>
          <p:nvPr>
            <p:ph idx="1"/>
          </p:nvPr>
        </p:nvSpPr>
        <p:spPr>
          <a:xfrm>
            <a:off x="609599" y="1371600"/>
            <a:ext cx="6347714" cy="4669763"/>
          </a:xfrm>
        </p:spPr>
        <p:txBody>
          <a:bodyPr>
            <a:normAutofit lnSpcReduction="10000"/>
          </a:bodyPr>
          <a:lstStyle/>
          <a:p>
            <a:r>
              <a:rPr lang="en-US" sz="2200" dirty="0"/>
              <a:t>It is the amount of pay scheduled to be earned by an employee (before the addition of any allowance, adjustment, or differential) for the unit of work assigned to the Extension position which is officially recorded in a position description that described the duties and responsibilities in order to accomplish a specific Extension job.  </a:t>
            </a:r>
          </a:p>
          <a:p>
            <a:pPr marL="0" indent="0">
              <a:buNone/>
            </a:pPr>
            <a:endParaRPr lang="en-US" sz="2200" dirty="0"/>
          </a:p>
          <a:p>
            <a:r>
              <a:rPr lang="en-US" sz="2200" dirty="0"/>
              <a:t>Basic pay is normally fixed by law or regulation.  Pay increases may be granted based upon legislation, other regulatory provisions or legal orders.  </a:t>
            </a:r>
          </a:p>
          <a:p>
            <a:endParaRPr lang="en-US" dirty="0"/>
          </a:p>
        </p:txBody>
      </p:sp>
    </p:spTree>
    <p:extLst>
      <p:ext uri="{BB962C8B-B14F-4D97-AF65-F5344CB8AC3E}">
        <p14:creationId xmlns:p14="http://schemas.microsoft.com/office/powerpoint/2010/main" val="39723118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Base Pay for Retirement</a:t>
            </a:r>
            <a:br>
              <a:rPr lang="en-US" dirty="0"/>
            </a:br>
            <a:endParaRPr lang="en-US" dirty="0"/>
          </a:p>
        </p:txBody>
      </p:sp>
      <p:sp>
        <p:nvSpPr>
          <p:cNvPr id="3" name="Content Placeholder 2"/>
          <p:cNvSpPr>
            <a:spLocks noGrp="1"/>
          </p:cNvSpPr>
          <p:nvPr>
            <p:ph idx="1"/>
          </p:nvPr>
        </p:nvSpPr>
        <p:spPr>
          <a:xfrm>
            <a:off x="609599" y="1371600"/>
            <a:ext cx="6347714" cy="4669763"/>
          </a:xfrm>
        </p:spPr>
        <p:txBody>
          <a:bodyPr>
            <a:normAutofit/>
          </a:bodyPr>
          <a:lstStyle/>
          <a:p>
            <a:r>
              <a:rPr lang="en-US" sz="2200" dirty="0"/>
              <a:t>Excluded from basic pay are bonuses, allowances, overtime, holiday, and military pay.  </a:t>
            </a:r>
          </a:p>
          <a:p>
            <a:pPr marL="0" indent="0">
              <a:buNone/>
            </a:pPr>
            <a:endParaRPr lang="en-US" sz="2200" dirty="0"/>
          </a:p>
          <a:p>
            <a:r>
              <a:rPr lang="en-US" sz="2200" dirty="0"/>
              <a:t>Outside consulting and other outside contractual agreements/arrangements are not included either, as these items fall outside and are in addition to the day-to-day set of duties and responsibilities of the encumbered Extension position.</a:t>
            </a:r>
          </a:p>
          <a:p>
            <a:endParaRPr lang="en-US" sz="2200" dirty="0"/>
          </a:p>
        </p:txBody>
      </p:sp>
    </p:spTree>
    <p:extLst>
      <p:ext uri="{BB962C8B-B14F-4D97-AF65-F5344CB8AC3E}">
        <p14:creationId xmlns:p14="http://schemas.microsoft.com/office/powerpoint/2010/main" val="11814027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Base Pay for Retirement</a:t>
            </a:r>
            <a:br>
              <a:rPr lang="en-US" dirty="0"/>
            </a:br>
            <a:endParaRPr lang="en-US" dirty="0"/>
          </a:p>
        </p:txBody>
      </p:sp>
      <p:sp>
        <p:nvSpPr>
          <p:cNvPr id="3" name="Content Placeholder 2"/>
          <p:cNvSpPr>
            <a:spLocks noGrp="1"/>
          </p:cNvSpPr>
          <p:nvPr>
            <p:ph idx="1"/>
          </p:nvPr>
        </p:nvSpPr>
        <p:spPr>
          <a:xfrm>
            <a:off x="609599" y="1371600"/>
            <a:ext cx="6347714" cy="4669763"/>
          </a:xfrm>
        </p:spPr>
        <p:txBody>
          <a:bodyPr>
            <a:normAutofit lnSpcReduction="10000"/>
          </a:bodyPr>
          <a:lstStyle/>
          <a:p>
            <a:endParaRPr lang="en-US" dirty="0"/>
          </a:p>
          <a:p>
            <a:r>
              <a:rPr lang="en-US" sz="2200" dirty="0"/>
              <a:t>Federal retirement contributions are authorized to be taken only from an employee’s basic pay and not necessarily from the pay actually received by the employee.  </a:t>
            </a:r>
          </a:p>
          <a:p>
            <a:endParaRPr lang="en-US" sz="2200" dirty="0"/>
          </a:p>
          <a:p>
            <a:r>
              <a:rPr lang="en-US" sz="2200" dirty="0"/>
              <a:t>An employee's basic pay is the only pay amount authorized to be included on the Individual Retirement Record.  </a:t>
            </a:r>
          </a:p>
          <a:p>
            <a:endParaRPr lang="en-US" sz="2200" dirty="0"/>
          </a:p>
          <a:p>
            <a:r>
              <a:rPr lang="en-US" sz="2200" dirty="0"/>
              <a:t>It is also basic pay that is used to compute an employee’s high-3 average pay for retirement purposes.</a:t>
            </a:r>
          </a:p>
        </p:txBody>
      </p:sp>
    </p:spTree>
    <p:extLst>
      <p:ext uri="{BB962C8B-B14F-4D97-AF65-F5344CB8AC3E}">
        <p14:creationId xmlns:p14="http://schemas.microsoft.com/office/powerpoint/2010/main" val="28399340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Payroll--Reporting	</a:t>
            </a:r>
            <a:br>
              <a:rPr lang="en-US" dirty="0"/>
            </a:br>
            <a:endParaRPr lang="en-US" dirty="0"/>
          </a:p>
        </p:txBody>
      </p:sp>
      <p:sp>
        <p:nvSpPr>
          <p:cNvPr id="3" name="Content Placeholder 2"/>
          <p:cNvSpPr>
            <a:spLocks noGrp="1"/>
          </p:cNvSpPr>
          <p:nvPr>
            <p:ph idx="1"/>
          </p:nvPr>
        </p:nvSpPr>
        <p:spPr/>
        <p:txBody>
          <a:bodyPr>
            <a:normAutofit/>
          </a:bodyPr>
          <a:lstStyle/>
          <a:p>
            <a:r>
              <a:rPr lang="en-US" sz="2200" dirty="0"/>
              <a:t>Report of Withholdings and Contributions (2812 and 2812A)</a:t>
            </a:r>
          </a:p>
          <a:p>
            <a:endParaRPr lang="en-US" sz="2200" dirty="0"/>
          </a:p>
          <a:p>
            <a:r>
              <a:rPr lang="en-US" sz="2200" dirty="0"/>
              <a:t>Use Revised October 2014 version</a:t>
            </a:r>
          </a:p>
          <a:p>
            <a:endParaRPr lang="en-US" sz="2200" dirty="0"/>
          </a:p>
          <a:p>
            <a:r>
              <a:rPr lang="en-US" sz="2200" dirty="0"/>
              <a:t>Includes section for FERS-FRAE</a:t>
            </a:r>
          </a:p>
        </p:txBody>
      </p:sp>
    </p:spTree>
    <p:extLst>
      <p:ext uri="{BB962C8B-B14F-4D97-AF65-F5344CB8AC3E}">
        <p14:creationId xmlns:p14="http://schemas.microsoft.com/office/powerpoint/2010/main" val="31163934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452437" y="819150"/>
            <a:ext cx="8239125" cy="5219700"/>
          </a:xfrm>
          <a:prstGeom prst="rect">
            <a:avLst/>
          </a:prstGeom>
        </p:spPr>
      </p:pic>
    </p:spTree>
    <p:extLst>
      <p:ext uri="{BB962C8B-B14F-4D97-AF65-F5344CB8AC3E}">
        <p14:creationId xmlns:p14="http://schemas.microsoft.com/office/powerpoint/2010/main" val="714420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LGBT Benefits--Retirement</a:t>
            </a:r>
          </a:p>
        </p:txBody>
      </p:sp>
      <p:sp>
        <p:nvSpPr>
          <p:cNvPr id="3" name="Content Placeholder 2"/>
          <p:cNvSpPr>
            <a:spLocks noGrp="1"/>
          </p:cNvSpPr>
          <p:nvPr>
            <p:ph idx="1"/>
          </p:nvPr>
        </p:nvSpPr>
        <p:spPr/>
        <p:txBody>
          <a:bodyPr/>
          <a:lstStyle/>
          <a:p>
            <a:pPr lvl="0"/>
            <a:r>
              <a:rPr lang="en-US" dirty="0"/>
              <a:t>Eligibility requirements for providing a survivor annuity are the same for everyone, regardless of gender. </a:t>
            </a:r>
          </a:p>
          <a:p>
            <a:pPr lvl="0"/>
            <a:endParaRPr lang="en-US" sz="1050" dirty="0"/>
          </a:p>
          <a:p>
            <a:pPr lvl="0"/>
            <a:r>
              <a:rPr lang="en-US" dirty="0"/>
              <a:t>In order for your spouse to maintain Federal Employees Health benefits as a survivor, you must</a:t>
            </a:r>
            <a:endParaRPr lang="en-US" sz="1050" dirty="0"/>
          </a:p>
          <a:p>
            <a:pPr lvl="1"/>
            <a:r>
              <a:rPr lang="en-US" dirty="0"/>
              <a:t>Provide a survivor annuity to your spouse</a:t>
            </a:r>
            <a:endParaRPr lang="en-US" sz="1000" dirty="0"/>
          </a:p>
          <a:p>
            <a:pPr lvl="1"/>
            <a:r>
              <a:rPr lang="en-US" dirty="0"/>
              <a:t>Meet the eligibility requirements to continue FEHB into retirement</a:t>
            </a:r>
            <a:endParaRPr lang="en-US" sz="1000" dirty="0"/>
          </a:p>
          <a:p>
            <a:pPr lvl="1"/>
            <a:r>
              <a:rPr lang="en-US" dirty="0"/>
              <a:t>Be enrolled in a self and family or self+1 plan on the date of death </a:t>
            </a:r>
            <a:endParaRPr lang="en-US" sz="1000" dirty="0"/>
          </a:p>
          <a:p>
            <a:endParaRPr lang="en-US" dirty="0"/>
          </a:p>
        </p:txBody>
      </p:sp>
    </p:spTree>
    <p:extLst>
      <p:ext uri="{BB962C8B-B14F-4D97-AF65-F5344CB8AC3E}">
        <p14:creationId xmlns:p14="http://schemas.microsoft.com/office/powerpoint/2010/main" val="625502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Individual Retirement Record		</a:t>
            </a:r>
          </a:p>
        </p:txBody>
      </p:sp>
      <p:sp>
        <p:nvSpPr>
          <p:cNvPr id="3" name="Content Placeholder 2"/>
          <p:cNvSpPr>
            <a:spLocks noGrp="1"/>
          </p:cNvSpPr>
          <p:nvPr>
            <p:ph idx="1"/>
          </p:nvPr>
        </p:nvSpPr>
        <p:spPr/>
        <p:txBody>
          <a:bodyPr>
            <a:normAutofit/>
          </a:bodyPr>
          <a:lstStyle/>
          <a:p>
            <a:r>
              <a:rPr lang="en-US" sz="2200" dirty="0"/>
              <a:t>CSRS SF 2806</a:t>
            </a:r>
          </a:p>
          <a:p>
            <a:endParaRPr lang="en-US" sz="2200" dirty="0"/>
          </a:p>
          <a:p>
            <a:r>
              <a:rPr lang="en-US" sz="2200" dirty="0"/>
              <a:t>FERS SF 3100</a:t>
            </a:r>
          </a:p>
          <a:p>
            <a:endParaRPr lang="en-US" sz="2200" dirty="0"/>
          </a:p>
          <a:p>
            <a:r>
              <a:rPr lang="en-US" sz="2200" dirty="0"/>
              <a:t>Excel version of SF 2806 and SF 3100</a:t>
            </a:r>
          </a:p>
          <a:p>
            <a:endParaRPr lang="en-US" sz="2200" dirty="0"/>
          </a:p>
        </p:txBody>
      </p:sp>
    </p:spTree>
    <p:extLst>
      <p:ext uri="{BB962C8B-B14F-4D97-AF65-F5344CB8AC3E}">
        <p14:creationId xmlns:p14="http://schemas.microsoft.com/office/powerpoint/2010/main" val="14225611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37011" y="1447800"/>
            <a:ext cx="8991600" cy="3323998"/>
          </a:xfrm>
          <a:prstGeom prst="rect">
            <a:avLst/>
          </a:prstGeom>
        </p:spPr>
      </p:pic>
    </p:spTree>
    <p:extLst>
      <p:ext uri="{BB962C8B-B14F-4D97-AF65-F5344CB8AC3E}">
        <p14:creationId xmlns:p14="http://schemas.microsoft.com/office/powerpoint/2010/main" val="32252701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0" y="1362388"/>
            <a:ext cx="9029700" cy="3952561"/>
          </a:xfrm>
          <a:prstGeom prst="rect">
            <a:avLst/>
          </a:prstGeom>
        </p:spPr>
      </p:pic>
    </p:spTree>
    <p:extLst>
      <p:ext uri="{BB962C8B-B14F-4D97-AF65-F5344CB8AC3E}">
        <p14:creationId xmlns:p14="http://schemas.microsoft.com/office/powerpoint/2010/main" val="4740495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841744"/>
            <a:ext cx="6347713" cy="762000"/>
          </a:xfrm>
        </p:spPr>
        <p:txBody>
          <a:bodyPr/>
          <a:lstStyle/>
          <a:p>
            <a:r>
              <a:rPr lang="en-US" dirty="0"/>
              <a:t>Sick Leave</a:t>
            </a:r>
          </a:p>
        </p:txBody>
      </p:sp>
      <p:sp>
        <p:nvSpPr>
          <p:cNvPr id="3" name="Content Placeholder 2"/>
          <p:cNvSpPr>
            <a:spLocks noGrp="1"/>
          </p:cNvSpPr>
          <p:nvPr>
            <p:ph idx="1"/>
          </p:nvPr>
        </p:nvSpPr>
        <p:spPr>
          <a:xfrm>
            <a:off x="609599" y="1828800"/>
            <a:ext cx="6347714" cy="4185573"/>
          </a:xfrm>
        </p:spPr>
        <p:txBody>
          <a:bodyPr/>
          <a:lstStyle/>
          <a:p>
            <a:pPr marL="0" indent="0" algn="ctr">
              <a:buNone/>
            </a:pPr>
            <a:endParaRPr lang="en-US" sz="2400" dirty="0"/>
          </a:p>
          <a:p>
            <a:r>
              <a:rPr lang="en-US" sz="2500" dirty="0"/>
              <a:t>Unused sick leave is not transferable to: </a:t>
            </a:r>
          </a:p>
          <a:p>
            <a:pPr marL="0" indent="0">
              <a:buNone/>
            </a:pPr>
            <a:endParaRPr lang="en-US" sz="2400" dirty="0"/>
          </a:p>
          <a:p>
            <a:pPr lvl="1">
              <a:buFont typeface="Wingdings" panose="05000000000000000000" pitchFamily="2" charset="2"/>
              <a:buChar char="q"/>
            </a:pPr>
            <a:r>
              <a:rPr lang="en-US" sz="2200" dirty="0"/>
              <a:t>Another Cooperative Extension Service Agency </a:t>
            </a:r>
          </a:p>
          <a:p>
            <a:pPr lvl="1">
              <a:buFont typeface="Wingdings" panose="05000000000000000000" pitchFamily="2" charset="2"/>
              <a:buChar char="q"/>
            </a:pPr>
            <a:endParaRPr lang="en-US" sz="2200" dirty="0"/>
          </a:p>
          <a:p>
            <a:pPr lvl="1">
              <a:buFont typeface="Wingdings" panose="05000000000000000000" pitchFamily="2" charset="2"/>
              <a:buChar char="q"/>
            </a:pPr>
            <a:r>
              <a:rPr lang="en-US" sz="2200" dirty="0"/>
              <a:t>Another federal agency</a:t>
            </a:r>
          </a:p>
        </p:txBody>
      </p:sp>
    </p:spTree>
    <p:extLst>
      <p:ext uri="{BB962C8B-B14F-4D97-AF65-F5344CB8AC3E}">
        <p14:creationId xmlns:p14="http://schemas.microsoft.com/office/powerpoint/2010/main" val="18240721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Former Schedule A Appointment Types</a:t>
            </a:r>
          </a:p>
        </p:txBody>
      </p:sp>
      <p:sp>
        <p:nvSpPr>
          <p:cNvPr id="3" name="Content Placeholder 2"/>
          <p:cNvSpPr>
            <a:spLocks noGrp="1"/>
          </p:cNvSpPr>
          <p:nvPr>
            <p:ph idx="1"/>
          </p:nvPr>
        </p:nvSpPr>
        <p:spPr/>
        <p:txBody>
          <a:bodyPr>
            <a:normAutofit/>
          </a:bodyPr>
          <a:lstStyle/>
          <a:p>
            <a:r>
              <a:rPr lang="en-US" sz="2400" dirty="0"/>
              <a:t>9-Month or other cyclic work schedules not permissible</a:t>
            </a:r>
          </a:p>
          <a:p>
            <a:endParaRPr lang="en-US" sz="2400" dirty="0"/>
          </a:p>
          <a:p>
            <a:pPr lvl="0"/>
            <a:r>
              <a:rPr lang="en-US" sz="2400" dirty="0"/>
              <a:t>Must remain formally employed in a CES organization</a:t>
            </a:r>
          </a:p>
          <a:p>
            <a:pPr lvl="0"/>
            <a:endParaRPr lang="en-US" sz="2400" dirty="0"/>
          </a:p>
          <a:p>
            <a:pPr lvl="0"/>
            <a:r>
              <a:rPr lang="en-US" sz="2400" dirty="0"/>
              <a:t>Continue to spend at least 50% of their time on Extension functions </a:t>
            </a:r>
          </a:p>
          <a:p>
            <a:endParaRPr lang="en-US" sz="2200" dirty="0"/>
          </a:p>
          <a:p>
            <a:endParaRPr lang="en-US" sz="2200" dirty="0"/>
          </a:p>
          <a:p>
            <a:endParaRPr lang="en-US" dirty="0"/>
          </a:p>
          <a:p>
            <a:endParaRPr lang="en-US" dirty="0"/>
          </a:p>
        </p:txBody>
      </p:sp>
    </p:spTree>
    <p:extLst>
      <p:ext uri="{BB962C8B-B14F-4D97-AF65-F5344CB8AC3E}">
        <p14:creationId xmlns:p14="http://schemas.microsoft.com/office/powerpoint/2010/main" val="3542748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Former Schedule A Appointment Types</a:t>
            </a:r>
          </a:p>
        </p:txBody>
      </p:sp>
      <p:sp>
        <p:nvSpPr>
          <p:cNvPr id="3" name="Content Placeholder 2"/>
          <p:cNvSpPr>
            <a:spLocks noGrp="1"/>
          </p:cNvSpPr>
          <p:nvPr>
            <p:ph idx="1"/>
          </p:nvPr>
        </p:nvSpPr>
        <p:spPr/>
        <p:txBody>
          <a:bodyPr>
            <a:normAutofit fontScale="92500"/>
          </a:bodyPr>
          <a:lstStyle/>
          <a:p>
            <a:pPr lvl="0"/>
            <a:r>
              <a:rPr lang="en-US" sz="2400" dirty="0"/>
              <a:t>Continuous on a permanent basis and throughout the entire year</a:t>
            </a:r>
          </a:p>
          <a:p>
            <a:pPr lvl="0"/>
            <a:endParaRPr lang="en-US" sz="2400" dirty="0"/>
          </a:p>
          <a:p>
            <a:pPr lvl="0"/>
            <a:r>
              <a:rPr lang="en-US" sz="2400" dirty="0"/>
              <a:t>Make full-time (2080/2087 hours) annual contributions to the Federal retirement fund</a:t>
            </a:r>
          </a:p>
          <a:p>
            <a:pPr lvl="0"/>
            <a:endParaRPr lang="en-US" sz="2400" dirty="0"/>
          </a:p>
          <a:p>
            <a:pPr lvl="0"/>
            <a:r>
              <a:rPr lang="en-US" sz="2400" dirty="0"/>
              <a:t>Can have up to 6 months of leave without pay in a calendar year without impacting retirement</a:t>
            </a:r>
          </a:p>
          <a:p>
            <a:endParaRPr lang="en-US" sz="2200" dirty="0"/>
          </a:p>
          <a:p>
            <a:endParaRPr lang="en-US" sz="2200" dirty="0"/>
          </a:p>
          <a:p>
            <a:endParaRPr lang="en-US" dirty="0"/>
          </a:p>
          <a:p>
            <a:endParaRPr lang="en-US" dirty="0"/>
          </a:p>
        </p:txBody>
      </p:sp>
    </p:spTree>
    <p:extLst>
      <p:ext uri="{BB962C8B-B14F-4D97-AF65-F5344CB8AC3E}">
        <p14:creationId xmlns:p14="http://schemas.microsoft.com/office/powerpoint/2010/main" val="3496227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801136"/>
          </a:xfrm>
        </p:spPr>
        <p:txBody>
          <a:bodyPr/>
          <a:lstStyle/>
          <a:p>
            <a:r>
              <a:rPr lang="en-US" dirty="0"/>
              <a:t>Phased Retirement</a:t>
            </a:r>
          </a:p>
        </p:txBody>
      </p:sp>
      <p:sp>
        <p:nvSpPr>
          <p:cNvPr id="3" name="Content Placeholder 2"/>
          <p:cNvSpPr>
            <a:spLocks noGrp="1"/>
          </p:cNvSpPr>
          <p:nvPr>
            <p:ph idx="1"/>
          </p:nvPr>
        </p:nvSpPr>
        <p:spPr>
          <a:xfrm>
            <a:off x="1043492" y="1981200"/>
            <a:ext cx="6777317" cy="4267200"/>
          </a:xfrm>
        </p:spPr>
        <p:txBody>
          <a:bodyPr>
            <a:normAutofit/>
          </a:bodyPr>
          <a:lstStyle/>
          <a:p>
            <a:r>
              <a:rPr lang="en-US" sz="2400" dirty="0"/>
              <a:t>USDA has announced a pilot program for phased retirement for the Research, Education, and Economics mission area</a:t>
            </a:r>
          </a:p>
          <a:p>
            <a:pPr marL="0" indent="0">
              <a:buNone/>
            </a:pPr>
            <a:endParaRPr lang="en-US" sz="2400" dirty="0"/>
          </a:p>
          <a:p>
            <a:r>
              <a:rPr lang="en-US" sz="2400" dirty="0"/>
              <a:t>REE has approval for this pilot until January 6, 2018  </a:t>
            </a:r>
          </a:p>
          <a:p>
            <a:r>
              <a:rPr lang="en-US" sz="2400" dirty="0"/>
              <a:t>CES employees with Federal benefits are not eligible to participate in this pilot program</a:t>
            </a:r>
          </a:p>
          <a:p>
            <a:endParaRPr lang="en-US" sz="2400"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1389456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Retire / Rehire</a:t>
            </a:r>
          </a:p>
        </p:txBody>
      </p:sp>
      <p:sp>
        <p:nvSpPr>
          <p:cNvPr id="3" name="Content Placeholder 2"/>
          <p:cNvSpPr>
            <a:spLocks noGrp="1"/>
          </p:cNvSpPr>
          <p:nvPr>
            <p:ph idx="1"/>
          </p:nvPr>
        </p:nvSpPr>
        <p:spPr>
          <a:xfrm>
            <a:off x="685800" y="2286000"/>
            <a:ext cx="6347714" cy="3880773"/>
          </a:xfrm>
        </p:spPr>
        <p:txBody>
          <a:bodyPr/>
          <a:lstStyle/>
          <a:p>
            <a:r>
              <a:rPr lang="en-US" sz="2400" dirty="0"/>
              <a:t>Requires a 4 or more calendar days break in service</a:t>
            </a:r>
          </a:p>
          <a:p>
            <a:endParaRPr lang="en-US" sz="2400" dirty="0"/>
          </a:p>
          <a:p>
            <a:r>
              <a:rPr lang="en-US" sz="2400" dirty="0"/>
              <a:t>Rehired on a state appointment with applicable state policies</a:t>
            </a:r>
          </a:p>
          <a:p>
            <a:endParaRPr lang="en-US" dirty="0"/>
          </a:p>
          <a:p>
            <a:endParaRPr lang="en-US" dirty="0"/>
          </a:p>
        </p:txBody>
      </p:sp>
    </p:spTree>
    <p:extLst>
      <p:ext uri="{BB962C8B-B14F-4D97-AF65-F5344CB8AC3E}">
        <p14:creationId xmlns:p14="http://schemas.microsoft.com/office/powerpoint/2010/main" val="20721660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Federal Retirements</a:t>
            </a:r>
          </a:p>
        </p:txBody>
      </p:sp>
      <p:sp>
        <p:nvSpPr>
          <p:cNvPr id="3" name="Content Placeholder 2"/>
          <p:cNvSpPr>
            <a:spLocks noGrp="1"/>
          </p:cNvSpPr>
          <p:nvPr>
            <p:ph idx="1"/>
          </p:nvPr>
        </p:nvSpPr>
        <p:spPr/>
        <p:txBody>
          <a:bodyPr>
            <a:noAutofit/>
          </a:bodyPr>
          <a:lstStyle/>
          <a:p>
            <a:r>
              <a:rPr lang="en-US" sz="2400" dirty="0"/>
              <a:t>Optional Retirement – CSRS and FERS</a:t>
            </a:r>
          </a:p>
          <a:p>
            <a:endParaRPr lang="en-US" sz="2400" dirty="0"/>
          </a:p>
          <a:p>
            <a:r>
              <a:rPr lang="en-US" sz="2200" dirty="0"/>
              <a:t> </a:t>
            </a:r>
            <a:r>
              <a:rPr lang="en-US" sz="2400" dirty="0"/>
              <a:t>Early Voluntary Retirement</a:t>
            </a:r>
          </a:p>
          <a:p>
            <a:endParaRPr lang="en-US" sz="2400" dirty="0"/>
          </a:p>
          <a:p>
            <a:r>
              <a:rPr lang="en-US" sz="2400" dirty="0"/>
              <a:t>Discontinued Service Retirement </a:t>
            </a:r>
            <a:endParaRPr lang="en-US" sz="2200" dirty="0"/>
          </a:p>
          <a:p>
            <a:endParaRPr lang="en-US" sz="2200" dirty="0"/>
          </a:p>
        </p:txBody>
      </p:sp>
    </p:spTree>
    <p:extLst>
      <p:ext uri="{BB962C8B-B14F-4D97-AF65-F5344CB8AC3E}">
        <p14:creationId xmlns:p14="http://schemas.microsoft.com/office/powerpoint/2010/main" val="17057699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Voluntary Early Retirement Authority (VERA)</a:t>
            </a:r>
          </a:p>
        </p:txBody>
      </p:sp>
      <p:sp>
        <p:nvSpPr>
          <p:cNvPr id="3" name="Content Placeholder 2"/>
          <p:cNvSpPr>
            <a:spLocks noGrp="1"/>
          </p:cNvSpPr>
          <p:nvPr>
            <p:ph idx="1"/>
          </p:nvPr>
        </p:nvSpPr>
        <p:spPr>
          <a:xfrm>
            <a:off x="609599" y="1930400"/>
            <a:ext cx="6347714" cy="4470400"/>
          </a:xfrm>
        </p:spPr>
        <p:txBody>
          <a:bodyPr>
            <a:noAutofit/>
          </a:bodyPr>
          <a:lstStyle/>
          <a:p>
            <a:r>
              <a:rPr lang="en-US" sz="2200" dirty="0"/>
              <a:t>The authority encourages more voluntary separations and helps the agency complete organizational change with minimal disruption to the work force</a:t>
            </a:r>
          </a:p>
          <a:p>
            <a:endParaRPr lang="en-US" sz="2200" dirty="0"/>
          </a:p>
          <a:p>
            <a:r>
              <a:rPr lang="en-US" sz="2200" dirty="0"/>
              <a:t>All VERA requests must be in the format of the OPM template for VERA requests</a:t>
            </a:r>
          </a:p>
          <a:p>
            <a:endParaRPr lang="en-US" sz="2200" dirty="0"/>
          </a:p>
          <a:p>
            <a:r>
              <a:rPr lang="en-US" sz="2200" dirty="0"/>
              <a:t>Request must be submitted to USDA for submission to OPM (new person)</a:t>
            </a:r>
          </a:p>
          <a:p>
            <a:endParaRPr lang="en-US" sz="2200" dirty="0"/>
          </a:p>
          <a:p>
            <a:endParaRPr lang="en-US" sz="2200" dirty="0"/>
          </a:p>
          <a:p>
            <a:pPr>
              <a:buNone/>
            </a:pPr>
            <a:endParaRPr lang="en-US" sz="2200" dirty="0"/>
          </a:p>
          <a:p>
            <a:endParaRPr lang="en-US" sz="2200" dirty="0"/>
          </a:p>
        </p:txBody>
      </p:sp>
    </p:spTree>
    <p:extLst>
      <p:ext uri="{BB962C8B-B14F-4D97-AF65-F5344CB8AC3E}">
        <p14:creationId xmlns:p14="http://schemas.microsoft.com/office/powerpoint/2010/main" val="986525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LGBT Benefits--Domestic Partnership</a:t>
            </a:r>
          </a:p>
        </p:txBody>
      </p:sp>
      <p:sp>
        <p:nvSpPr>
          <p:cNvPr id="3" name="Content Placeholder 2"/>
          <p:cNvSpPr>
            <a:spLocks noGrp="1"/>
          </p:cNvSpPr>
          <p:nvPr>
            <p:ph idx="1"/>
          </p:nvPr>
        </p:nvSpPr>
        <p:spPr/>
        <p:txBody>
          <a:bodyPr>
            <a:normAutofit/>
          </a:bodyPr>
          <a:lstStyle/>
          <a:p>
            <a:r>
              <a:rPr lang="en-US" sz="2200" dirty="0"/>
              <a:t>Same-sex couples who are in a civil union or other forms of domestic partnership other than marriage will remain </a:t>
            </a:r>
            <a:r>
              <a:rPr lang="en-US" sz="2200" b="1" dirty="0"/>
              <a:t>ineligible </a:t>
            </a:r>
            <a:r>
              <a:rPr lang="en-US" sz="2200" dirty="0"/>
              <a:t>for most Federal benefits programs.</a:t>
            </a:r>
          </a:p>
          <a:p>
            <a:endParaRPr lang="en-US" sz="2200" dirty="0"/>
          </a:p>
        </p:txBody>
      </p:sp>
    </p:spTree>
    <p:extLst>
      <p:ext uri="{BB962C8B-B14F-4D97-AF65-F5344CB8AC3E}">
        <p14:creationId xmlns:p14="http://schemas.microsoft.com/office/powerpoint/2010/main" val="31809914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Voluntary Early Retirement Authority (VERA)--Fees</a:t>
            </a:r>
          </a:p>
        </p:txBody>
      </p:sp>
      <p:sp>
        <p:nvSpPr>
          <p:cNvPr id="3" name="Content Placeholder 2"/>
          <p:cNvSpPr>
            <a:spLocks noGrp="1"/>
          </p:cNvSpPr>
          <p:nvPr>
            <p:ph idx="1"/>
          </p:nvPr>
        </p:nvSpPr>
        <p:spPr/>
        <p:txBody>
          <a:bodyPr/>
          <a:lstStyle/>
          <a:p>
            <a:r>
              <a:rPr lang="en-US" sz="2200" dirty="0"/>
              <a:t>In 2013 OPM started charging fees for processing VERA applications.  </a:t>
            </a:r>
          </a:p>
          <a:p>
            <a:endParaRPr lang="en-US" sz="2200" dirty="0"/>
          </a:p>
          <a:p>
            <a:r>
              <a:rPr lang="en-US" sz="2200" dirty="0"/>
              <a:t>Payment is only required if agency has a VERA application in that year.  BAL 16-301</a:t>
            </a:r>
          </a:p>
          <a:p>
            <a:endParaRPr lang="en-US" dirty="0"/>
          </a:p>
        </p:txBody>
      </p:sp>
    </p:spTree>
    <p:extLst>
      <p:ext uri="{BB962C8B-B14F-4D97-AF65-F5344CB8AC3E}">
        <p14:creationId xmlns:p14="http://schemas.microsoft.com/office/powerpoint/2010/main" val="26172573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Discontinued Service Retirement</a:t>
            </a:r>
            <a:r>
              <a:rPr lang="en-US" dirty="0"/>
              <a:t> (DSR)</a:t>
            </a:r>
          </a:p>
        </p:txBody>
      </p:sp>
      <p:sp>
        <p:nvSpPr>
          <p:cNvPr id="3" name="Content Placeholder 2"/>
          <p:cNvSpPr>
            <a:spLocks noGrp="1"/>
          </p:cNvSpPr>
          <p:nvPr>
            <p:ph idx="1"/>
          </p:nvPr>
        </p:nvSpPr>
        <p:spPr/>
        <p:txBody>
          <a:bodyPr>
            <a:normAutofit lnSpcReduction="10000"/>
          </a:bodyPr>
          <a:lstStyle/>
          <a:p>
            <a:r>
              <a:rPr lang="en-US" sz="2200" dirty="0"/>
              <a:t>A discontinued service or involuntary retirement provides an immediate annuity to eligible employees who are separated due to management action</a:t>
            </a:r>
          </a:p>
          <a:p>
            <a:endParaRPr lang="en-US" sz="2200" dirty="0"/>
          </a:p>
          <a:p>
            <a:r>
              <a:rPr lang="en-US" sz="2200" dirty="0"/>
              <a:t>DSR is approved by USDA/ARS/AFM (new person)</a:t>
            </a:r>
          </a:p>
          <a:p>
            <a:endParaRPr lang="en-US" sz="2200" dirty="0"/>
          </a:p>
          <a:p>
            <a:r>
              <a:rPr lang="en-US" sz="2200" dirty="0"/>
              <a:t>Contact new person to discuss requirements and to obtain a copy of the DSR publication</a:t>
            </a:r>
          </a:p>
          <a:p>
            <a:endParaRPr lang="en-US" sz="2200" dirty="0"/>
          </a:p>
        </p:txBody>
      </p:sp>
    </p:spTree>
    <p:extLst>
      <p:ext uri="{BB962C8B-B14F-4D97-AF65-F5344CB8AC3E}">
        <p14:creationId xmlns:p14="http://schemas.microsoft.com/office/powerpoint/2010/main" val="41940873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Office of Personnel Management BAL (Benefits Administration Letter) #17-101</a:t>
            </a:r>
          </a:p>
        </p:txBody>
      </p:sp>
      <p:sp>
        <p:nvSpPr>
          <p:cNvPr id="3" name="Content Placeholder 2"/>
          <p:cNvSpPr>
            <a:spLocks noGrp="1"/>
          </p:cNvSpPr>
          <p:nvPr>
            <p:ph idx="1"/>
          </p:nvPr>
        </p:nvSpPr>
        <p:spPr/>
        <p:txBody>
          <a:bodyPr>
            <a:normAutofit fontScale="85000" lnSpcReduction="10000"/>
          </a:bodyPr>
          <a:lstStyle/>
          <a:p>
            <a:pPr marL="0" indent="0">
              <a:buNone/>
            </a:pPr>
            <a:r>
              <a:rPr lang="en-US" sz="2200" dirty="0"/>
              <a:t>Subject:  Additional Guidance on Military Deposits</a:t>
            </a:r>
          </a:p>
          <a:p>
            <a:pPr marL="0" indent="0">
              <a:buNone/>
            </a:pPr>
            <a:r>
              <a:rPr lang="en-US" sz="2200" dirty="0"/>
              <a:t>Replaces BAL 13-103</a:t>
            </a:r>
          </a:p>
          <a:p>
            <a:r>
              <a:rPr lang="en-US" sz="2200" dirty="0"/>
              <a:t>What this BAL does:</a:t>
            </a:r>
          </a:p>
          <a:p>
            <a:pPr lvl="1"/>
            <a:r>
              <a:rPr lang="en-US" sz="2000" dirty="0"/>
              <a:t>Provides a general discussion of what constitutes an administrative error related to a military service credit deposit.</a:t>
            </a:r>
          </a:p>
          <a:p>
            <a:pPr lvl="1"/>
            <a:r>
              <a:rPr lang="en-US" sz="2000" dirty="0"/>
              <a:t>Reminds Human Resource Specialists of the necessity of counselling employees about paying military deposits</a:t>
            </a:r>
          </a:p>
          <a:p>
            <a:pPr lvl="1"/>
            <a:r>
              <a:rPr lang="en-US" sz="2000" dirty="0"/>
              <a:t>Notifies Human Resource Specialists of the procedures that must be followed</a:t>
            </a:r>
          </a:p>
          <a:p>
            <a:pPr lvl="1"/>
            <a:r>
              <a:rPr lang="en-US" sz="2000" dirty="0"/>
              <a:t>Provides links to and an analysis of several decisions that have impacted the treatment of military deposits</a:t>
            </a:r>
          </a:p>
          <a:p>
            <a:endParaRPr lang="en-US" dirty="0"/>
          </a:p>
        </p:txBody>
      </p:sp>
    </p:spTree>
    <p:extLst>
      <p:ext uri="{BB962C8B-B14F-4D97-AF65-F5344CB8AC3E}">
        <p14:creationId xmlns:p14="http://schemas.microsoft.com/office/powerpoint/2010/main" val="23555868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Retirement Application</a:t>
            </a:r>
          </a:p>
        </p:txBody>
      </p:sp>
      <p:sp>
        <p:nvSpPr>
          <p:cNvPr id="3" name="Content Placeholder 2"/>
          <p:cNvSpPr>
            <a:spLocks noGrp="1"/>
          </p:cNvSpPr>
          <p:nvPr>
            <p:ph idx="1"/>
          </p:nvPr>
        </p:nvSpPr>
        <p:spPr/>
        <p:txBody>
          <a:bodyPr/>
          <a:lstStyle/>
          <a:p>
            <a:r>
              <a:rPr lang="en-US" sz="2200" dirty="0"/>
              <a:t>Submit when you can certify the Individual Retirement Record (IRR) at the end of appointment</a:t>
            </a:r>
          </a:p>
          <a:p>
            <a:pPr marL="0" indent="0">
              <a:buNone/>
            </a:pPr>
            <a:endParaRPr lang="en-US" sz="2200" dirty="0"/>
          </a:p>
          <a:p>
            <a:r>
              <a:rPr lang="en-US" sz="2200" dirty="0"/>
              <a:t>Use most recent application from OPM web site</a:t>
            </a:r>
          </a:p>
          <a:p>
            <a:pPr marL="0" indent="0">
              <a:buNone/>
            </a:pPr>
            <a:endParaRPr lang="en-US" sz="2200" dirty="0"/>
          </a:p>
          <a:p>
            <a:r>
              <a:rPr lang="en-US" sz="2200" dirty="0"/>
              <a:t>Include a copy of the marriage certificate or proof of common law marriage</a:t>
            </a:r>
          </a:p>
          <a:p>
            <a:pPr marL="0" indent="0">
              <a:buNone/>
            </a:pPr>
            <a:endParaRPr lang="en-US" sz="2200" dirty="0"/>
          </a:p>
          <a:p>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3082933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OPM Backlog	</a:t>
            </a:r>
          </a:p>
        </p:txBody>
      </p:sp>
      <p:sp>
        <p:nvSpPr>
          <p:cNvPr id="3" name="Content Placeholder 2"/>
          <p:cNvSpPr>
            <a:spLocks noGrp="1"/>
          </p:cNvSpPr>
          <p:nvPr>
            <p:ph idx="1"/>
          </p:nvPr>
        </p:nvSpPr>
        <p:spPr/>
        <p:txBody>
          <a:bodyPr>
            <a:normAutofit/>
          </a:bodyPr>
          <a:lstStyle/>
          <a:p>
            <a:r>
              <a:rPr lang="en-US" dirty="0"/>
              <a:t>As of 4/6/17:</a:t>
            </a:r>
          </a:p>
          <a:p>
            <a:r>
              <a:rPr lang="en-US" dirty="0"/>
              <a:t>OPM saw 7,216 new retirement claims filed in March. The agency processed 10,602 claims last month, almost 28 percent more than it was able to process in February.</a:t>
            </a:r>
          </a:p>
          <a:p>
            <a:r>
              <a:rPr lang="en-US" dirty="0"/>
              <a:t>OPM received nearly 1,500 more claims in March 2017 than it did in March 2016.</a:t>
            </a:r>
          </a:p>
          <a:p>
            <a:r>
              <a:rPr lang="en-US" dirty="0"/>
              <a:t>With the uptick in claims processed, OPM drove down its claims backlog by more than 14 percent in March, although the backlog remains nearly 7 percent higher than it was in March 2016. At </a:t>
            </a:r>
            <a:r>
              <a:rPr lang="en-US" dirty="0">
                <a:highlight>
                  <a:srgbClr val="FFFF00"/>
                </a:highlight>
              </a:rPr>
              <a:t>20,530 claims</a:t>
            </a:r>
            <a:r>
              <a:rPr lang="en-US" dirty="0"/>
              <a:t>, the backlog stays above OPM’s steady-state benchmark of 13,000 claims.</a:t>
            </a:r>
          </a:p>
          <a:p>
            <a:endParaRPr lang="en-US" dirty="0"/>
          </a:p>
        </p:txBody>
      </p:sp>
    </p:spTree>
    <p:extLst>
      <p:ext uri="{BB962C8B-B14F-4D97-AF65-F5344CB8AC3E}">
        <p14:creationId xmlns:p14="http://schemas.microsoft.com/office/powerpoint/2010/main" val="31619177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Common Errors in Retirement Applications</a:t>
            </a:r>
          </a:p>
        </p:txBody>
      </p:sp>
      <p:sp>
        <p:nvSpPr>
          <p:cNvPr id="3" name="Content Placeholder 2"/>
          <p:cNvSpPr>
            <a:spLocks noGrp="1"/>
          </p:cNvSpPr>
          <p:nvPr>
            <p:ph idx="1"/>
          </p:nvPr>
        </p:nvSpPr>
        <p:spPr>
          <a:xfrm>
            <a:off x="609599" y="2133600"/>
            <a:ext cx="6347714" cy="3907763"/>
          </a:xfrm>
        </p:spPr>
        <p:txBody>
          <a:bodyPr>
            <a:normAutofit/>
          </a:bodyPr>
          <a:lstStyle/>
          <a:p>
            <a:r>
              <a:rPr lang="en-US" sz="2400" dirty="0"/>
              <a:t>Tips for Submitting a Healthy Retirement Application</a:t>
            </a:r>
          </a:p>
          <a:p>
            <a:pPr marL="400050" lvl="1" indent="0">
              <a:buNone/>
            </a:pPr>
            <a:r>
              <a:rPr lang="en-US" dirty="0">
                <a:hlinkClick r:id="rId2"/>
              </a:rPr>
              <a:t>http://www.opm.gov/retirement-services/benefits-officers-center/webcast-presentations/tips-for-healthy-retirement-applications.pdf</a:t>
            </a:r>
            <a:endParaRPr lang="en-US" dirty="0"/>
          </a:p>
          <a:p>
            <a:pPr marL="400050" lvl="1" indent="0">
              <a:buNone/>
            </a:pPr>
            <a:endParaRPr lang="en-US" dirty="0"/>
          </a:p>
          <a:p>
            <a:r>
              <a:rPr lang="en-US" sz="2400" dirty="0"/>
              <a:t>My Federal Retirement</a:t>
            </a:r>
          </a:p>
          <a:p>
            <a:pPr marL="400050" lvl="1" indent="0">
              <a:buNone/>
            </a:pPr>
            <a:r>
              <a:rPr lang="en-US" u="sng" dirty="0">
                <a:hlinkClick r:id="rId3"/>
              </a:rPr>
              <a:t>http://www.myfederalretirement.com/public/1070.cfm</a:t>
            </a:r>
            <a:endParaRPr lang="en-US" dirty="0"/>
          </a:p>
          <a:p>
            <a:endParaRPr lang="en-US" dirty="0"/>
          </a:p>
        </p:txBody>
      </p:sp>
    </p:spTree>
    <p:extLst>
      <p:ext uri="{BB962C8B-B14F-4D97-AF65-F5344CB8AC3E}">
        <p14:creationId xmlns:p14="http://schemas.microsoft.com/office/powerpoint/2010/main" val="12137341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Common Errors—Retirement Application</a:t>
            </a:r>
          </a:p>
        </p:txBody>
      </p:sp>
      <p:sp>
        <p:nvSpPr>
          <p:cNvPr id="3" name="Content Placeholder 2"/>
          <p:cNvSpPr>
            <a:spLocks noGrp="1"/>
          </p:cNvSpPr>
          <p:nvPr>
            <p:ph idx="1"/>
          </p:nvPr>
        </p:nvSpPr>
        <p:spPr/>
        <p:txBody>
          <a:bodyPr>
            <a:normAutofit lnSpcReduction="10000"/>
          </a:bodyPr>
          <a:lstStyle/>
          <a:p>
            <a:pPr lvl="0"/>
            <a:r>
              <a:rPr lang="en-US" sz="2400" dirty="0"/>
              <a:t>Former spouse question not answered</a:t>
            </a:r>
          </a:p>
          <a:p>
            <a:pPr lvl="0"/>
            <a:endParaRPr lang="en-US" sz="2400" dirty="0"/>
          </a:p>
          <a:p>
            <a:pPr lvl="0"/>
            <a:r>
              <a:rPr lang="en-US" sz="2400" dirty="0"/>
              <a:t>Missing marriage certificate	</a:t>
            </a:r>
          </a:p>
          <a:p>
            <a:pPr lvl="0"/>
            <a:endParaRPr lang="en-US" sz="2400" dirty="0"/>
          </a:p>
          <a:p>
            <a:pPr lvl="0"/>
            <a:r>
              <a:rPr lang="en-US" sz="2400" dirty="0"/>
              <a:t>Annuitant did not make survivor election (including unmarried applications)</a:t>
            </a:r>
          </a:p>
          <a:p>
            <a:pPr lvl="0"/>
            <a:endParaRPr lang="en-US" sz="2400" dirty="0"/>
          </a:p>
          <a:p>
            <a:pPr lvl="0"/>
            <a:r>
              <a:rPr lang="en-US" sz="2400" dirty="0"/>
              <a:t>Spouse information missing for married applicants, including separated</a:t>
            </a:r>
            <a:endParaRPr lang="en-US" dirty="0"/>
          </a:p>
          <a:p>
            <a:endParaRPr lang="en-US" dirty="0"/>
          </a:p>
        </p:txBody>
      </p:sp>
    </p:spTree>
    <p:extLst>
      <p:ext uri="{BB962C8B-B14F-4D97-AF65-F5344CB8AC3E}">
        <p14:creationId xmlns:p14="http://schemas.microsoft.com/office/powerpoint/2010/main" val="16918000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Common Errors—Spousal Consent (2801-2 and 3107-2)</a:t>
            </a:r>
          </a:p>
        </p:txBody>
      </p:sp>
      <p:sp>
        <p:nvSpPr>
          <p:cNvPr id="3" name="Content Placeholder 2"/>
          <p:cNvSpPr>
            <a:spLocks noGrp="1"/>
          </p:cNvSpPr>
          <p:nvPr>
            <p:ph idx="1"/>
          </p:nvPr>
        </p:nvSpPr>
        <p:spPr/>
        <p:txBody>
          <a:bodyPr>
            <a:normAutofit fontScale="92500" lnSpcReduction="10000"/>
          </a:bodyPr>
          <a:lstStyle/>
          <a:p>
            <a:pPr lvl="0"/>
            <a:r>
              <a:rPr lang="en-US" sz="2400" dirty="0"/>
              <a:t>Not signed</a:t>
            </a:r>
          </a:p>
          <a:p>
            <a:pPr lvl="0"/>
            <a:endParaRPr lang="en-US" sz="2400" dirty="0"/>
          </a:p>
          <a:p>
            <a:pPr lvl="0"/>
            <a:r>
              <a:rPr lang="en-US" sz="2400" dirty="0"/>
              <a:t>Not notarized</a:t>
            </a:r>
          </a:p>
          <a:p>
            <a:pPr lvl="0"/>
            <a:endParaRPr lang="en-US" sz="2400" dirty="0"/>
          </a:p>
          <a:p>
            <a:pPr lvl="0"/>
            <a:r>
              <a:rPr lang="en-US" sz="2400" dirty="0"/>
              <a:t>Notary commission expired</a:t>
            </a:r>
          </a:p>
          <a:p>
            <a:pPr lvl="0"/>
            <a:endParaRPr lang="en-US" sz="2400" dirty="0"/>
          </a:p>
          <a:p>
            <a:pPr lvl="0"/>
            <a:r>
              <a:rPr lang="en-US" sz="2400" dirty="0"/>
              <a:t>Not notarized on same date spouse signed</a:t>
            </a:r>
          </a:p>
          <a:p>
            <a:pPr lvl="0"/>
            <a:endParaRPr lang="en-US" sz="2400" dirty="0"/>
          </a:p>
          <a:p>
            <a:pPr lvl="0"/>
            <a:r>
              <a:rPr lang="en-US" sz="2400" dirty="0"/>
              <a:t>No white out, corrections or alterations</a:t>
            </a:r>
          </a:p>
        </p:txBody>
      </p:sp>
    </p:spTree>
    <p:extLst>
      <p:ext uri="{BB962C8B-B14F-4D97-AF65-F5344CB8AC3E}">
        <p14:creationId xmlns:p14="http://schemas.microsoft.com/office/powerpoint/2010/main" val="10017068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877336"/>
          </a:xfrm>
        </p:spPr>
        <p:txBody>
          <a:bodyPr>
            <a:normAutofit/>
          </a:bodyPr>
          <a:lstStyle/>
          <a:p>
            <a:r>
              <a:rPr lang="en-US" dirty="0"/>
              <a:t>Common Errors—FEHB</a:t>
            </a:r>
          </a:p>
        </p:txBody>
      </p:sp>
      <p:sp>
        <p:nvSpPr>
          <p:cNvPr id="3" name="Content Placeholder 2"/>
          <p:cNvSpPr>
            <a:spLocks noGrp="1"/>
          </p:cNvSpPr>
          <p:nvPr>
            <p:ph idx="1"/>
          </p:nvPr>
        </p:nvSpPr>
        <p:spPr>
          <a:xfrm>
            <a:off x="1043492" y="2209800"/>
            <a:ext cx="6777317" cy="3622829"/>
          </a:xfrm>
        </p:spPr>
        <p:txBody>
          <a:bodyPr>
            <a:normAutofit/>
          </a:bodyPr>
          <a:lstStyle/>
          <a:p>
            <a:pPr lvl="0"/>
            <a:r>
              <a:rPr lang="en-US" sz="2400" dirty="0"/>
              <a:t>Proof of 5 years coverage, would prefer coverage for entire career (2809/2810)</a:t>
            </a:r>
          </a:p>
          <a:p>
            <a:pPr lvl="0"/>
            <a:endParaRPr lang="en-US" sz="2400" dirty="0"/>
          </a:p>
          <a:p>
            <a:pPr lvl="0"/>
            <a:r>
              <a:rPr lang="en-US" sz="2400" dirty="0"/>
              <a:t>FEHB code on IRR does not match transferred enrollment forms</a:t>
            </a:r>
          </a:p>
          <a:p>
            <a:pPr lvl="0"/>
            <a:endParaRPr lang="en-US" sz="2400" dirty="0"/>
          </a:p>
          <a:p>
            <a:pPr lvl="0"/>
            <a:r>
              <a:rPr lang="en-US" sz="2400" dirty="0"/>
              <a:t>Need copy of Medicare card</a:t>
            </a:r>
          </a:p>
        </p:txBody>
      </p:sp>
    </p:spTree>
    <p:extLst>
      <p:ext uri="{BB962C8B-B14F-4D97-AF65-F5344CB8AC3E}">
        <p14:creationId xmlns:p14="http://schemas.microsoft.com/office/powerpoint/2010/main" val="24052864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724936"/>
          </a:xfrm>
        </p:spPr>
        <p:txBody>
          <a:bodyPr>
            <a:normAutofit/>
          </a:bodyPr>
          <a:lstStyle/>
          <a:p>
            <a:r>
              <a:rPr lang="en-US" dirty="0"/>
              <a:t>Common Errors—FEGLI</a:t>
            </a:r>
          </a:p>
        </p:txBody>
      </p:sp>
      <p:sp>
        <p:nvSpPr>
          <p:cNvPr id="3" name="Content Placeholder 2"/>
          <p:cNvSpPr>
            <a:spLocks noGrp="1"/>
          </p:cNvSpPr>
          <p:nvPr>
            <p:ph idx="1"/>
          </p:nvPr>
        </p:nvSpPr>
        <p:spPr>
          <a:xfrm>
            <a:off x="1043492" y="2057400"/>
            <a:ext cx="6777317" cy="3962400"/>
          </a:xfrm>
        </p:spPr>
        <p:txBody>
          <a:bodyPr>
            <a:noAutofit/>
          </a:bodyPr>
          <a:lstStyle/>
          <a:p>
            <a:pPr lvl="0"/>
            <a:r>
              <a:rPr lang="en-US" sz="2100" dirty="0"/>
              <a:t>Proof of 5 years coverage—Life Insurance Election (2817/176)</a:t>
            </a:r>
          </a:p>
          <a:p>
            <a:pPr lvl="0"/>
            <a:r>
              <a:rPr lang="en-US" sz="2100" dirty="0"/>
              <a:t>Agency Certification (2821)</a:t>
            </a:r>
          </a:p>
          <a:p>
            <a:pPr marL="365760" lvl="1" indent="0">
              <a:buNone/>
            </a:pPr>
            <a:r>
              <a:rPr lang="en-US" sz="2100" dirty="0"/>
              <a:t>Missing, not signed, coverage does not match 2817, alpha codes does not match IRR</a:t>
            </a:r>
          </a:p>
          <a:p>
            <a:pPr marL="365760" lvl="1" indent="0">
              <a:buNone/>
            </a:pPr>
            <a:endParaRPr lang="en-US" sz="2100" dirty="0"/>
          </a:p>
          <a:p>
            <a:pPr lvl="0"/>
            <a:r>
              <a:rPr lang="en-US" sz="2100" dirty="0"/>
              <a:t>Continuation of Life Insurance (2818)</a:t>
            </a:r>
          </a:p>
          <a:p>
            <a:pPr marL="365760" lvl="1" indent="0">
              <a:buNone/>
            </a:pPr>
            <a:r>
              <a:rPr lang="en-US" sz="2100" dirty="0"/>
              <a:t>Missing, not signed, elected coverage exceeds permitted coverage – with no white out or corrections</a:t>
            </a:r>
          </a:p>
        </p:txBody>
      </p:sp>
    </p:spTree>
    <p:extLst>
      <p:ext uri="{BB962C8B-B14F-4D97-AF65-F5344CB8AC3E}">
        <p14:creationId xmlns:p14="http://schemas.microsoft.com/office/powerpoint/2010/main" val="3636361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LGBT Benefits--Detailed Information</a:t>
            </a:r>
          </a:p>
        </p:txBody>
      </p:sp>
      <p:sp>
        <p:nvSpPr>
          <p:cNvPr id="3" name="Content Placeholder 2"/>
          <p:cNvSpPr>
            <a:spLocks noGrp="1"/>
          </p:cNvSpPr>
          <p:nvPr>
            <p:ph idx="1"/>
          </p:nvPr>
        </p:nvSpPr>
        <p:spPr/>
        <p:txBody>
          <a:bodyPr>
            <a:normAutofit fontScale="85000" lnSpcReduction="10000"/>
          </a:bodyPr>
          <a:lstStyle/>
          <a:p>
            <a:r>
              <a:rPr lang="en-US" sz="2400" dirty="0"/>
              <a:t>Detailed information on Benefits for LGBT Former Schedule A Employees and Annuitants is available at </a:t>
            </a:r>
          </a:p>
          <a:p>
            <a:endParaRPr lang="en-US" sz="2400" dirty="0"/>
          </a:p>
          <a:p>
            <a:r>
              <a:rPr lang="en-US" u="sng" dirty="0">
                <a:hlinkClick r:id="rId2"/>
              </a:rPr>
              <a:t>https://www.opm.gov/policy-data-oversight/diversity-and-inclusion/reference-materials/</a:t>
            </a:r>
            <a:r>
              <a:rPr lang="en-US" dirty="0"/>
              <a:t> </a:t>
            </a:r>
          </a:p>
          <a:p>
            <a:endParaRPr lang="en-US" dirty="0"/>
          </a:p>
          <a:p>
            <a:r>
              <a:rPr lang="en-US" u="sng" dirty="0">
                <a:hlinkClick r:id="rId3"/>
              </a:rPr>
              <a:t>https://www.youtube.com/watch?v=t0As-ESLdsA&amp;feature=youtu.be</a:t>
            </a:r>
            <a:endParaRPr lang="en-US" u="sng" dirty="0"/>
          </a:p>
          <a:p>
            <a:endParaRPr lang="en-US" u="sng" dirty="0"/>
          </a:p>
          <a:p>
            <a:r>
              <a:rPr lang="en-US" u="sng" dirty="0">
                <a:hlinkClick r:id="rId4"/>
              </a:rPr>
              <a:t>https://www.opm.gov/policy-data-oversight/diversity-and-inclusion/reference-materials/benefits-for-lgbt-federal-employees-and-annuitants-supplemental-resource-to-webcast.pdf</a:t>
            </a:r>
            <a:endParaRPr lang="en-US" dirty="0"/>
          </a:p>
        </p:txBody>
      </p:sp>
    </p:spTree>
    <p:extLst>
      <p:ext uri="{BB962C8B-B14F-4D97-AF65-F5344CB8AC3E}">
        <p14:creationId xmlns:p14="http://schemas.microsoft.com/office/powerpoint/2010/main" val="25135783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Common Errors—Military Service</a:t>
            </a:r>
          </a:p>
        </p:txBody>
      </p:sp>
      <p:sp>
        <p:nvSpPr>
          <p:cNvPr id="3" name="Content Placeholder 2"/>
          <p:cNvSpPr>
            <a:spLocks noGrp="1"/>
          </p:cNvSpPr>
          <p:nvPr>
            <p:ph idx="1"/>
          </p:nvPr>
        </p:nvSpPr>
        <p:spPr/>
        <p:txBody>
          <a:bodyPr>
            <a:normAutofit lnSpcReduction="10000"/>
          </a:bodyPr>
          <a:lstStyle/>
          <a:p>
            <a:pPr lvl="0"/>
            <a:r>
              <a:rPr lang="en-US" sz="2400" dirty="0"/>
              <a:t>Missing Character of Service on DD214 (Member Copy—4)</a:t>
            </a:r>
          </a:p>
          <a:p>
            <a:pPr marL="68580" lvl="0" indent="0">
              <a:buNone/>
            </a:pPr>
            <a:endParaRPr lang="en-US" sz="2400" dirty="0"/>
          </a:p>
          <a:p>
            <a:pPr lvl="0"/>
            <a:r>
              <a:rPr lang="en-US" sz="2400" dirty="0"/>
              <a:t>Post 56 IRR not marked paid in full</a:t>
            </a:r>
          </a:p>
          <a:p>
            <a:pPr lvl="0"/>
            <a:endParaRPr lang="en-US" sz="2400" dirty="0"/>
          </a:p>
          <a:p>
            <a:pPr lvl="0"/>
            <a:r>
              <a:rPr lang="en-US" sz="2400" dirty="0"/>
              <a:t>Missing documentation verifying if the retiree is receiving Military Retired Pay and the correct reason on why they are receiving it</a:t>
            </a:r>
          </a:p>
        </p:txBody>
      </p:sp>
    </p:spTree>
    <p:extLst>
      <p:ext uri="{BB962C8B-B14F-4D97-AF65-F5344CB8AC3E}">
        <p14:creationId xmlns:p14="http://schemas.microsoft.com/office/powerpoint/2010/main" val="19291518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Thrift Savings Plan Contribution Limits for 2017</a:t>
            </a:r>
          </a:p>
        </p:txBody>
      </p:sp>
      <p:sp>
        <p:nvSpPr>
          <p:cNvPr id="3" name="Content Placeholder 2"/>
          <p:cNvSpPr>
            <a:spLocks noGrp="1"/>
          </p:cNvSpPr>
          <p:nvPr>
            <p:ph idx="1"/>
          </p:nvPr>
        </p:nvSpPr>
        <p:spPr/>
        <p:txBody>
          <a:bodyPr>
            <a:normAutofit/>
          </a:bodyPr>
          <a:lstStyle/>
          <a:p>
            <a:r>
              <a:rPr lang="en-US" sz="2200" dirty="0"/>
              <a:t>Elective Deferral Limit 			$18,000</a:t>
            </a:r>
          </a:p>
          <a:p>
            <a:pPr marL="400050" lvl="1" indent="0">
              <a:buNone/>
            </a:pPr>
            <a:r>
              <a:rPr lang="en-US" sz="2200" dirty="0"/>
              <a:t>Applies to combined total of traditional and Roth contributions.</a:t>
            </a:r>
          </a:p>
          <a:p>
            <a:pPr marL="400050" lvl="1" indent="0">
              <a:buNone/>
            </a:pPr>
            <a:endParaRPr lang="en-US" sz="2200" dirty="0"/>
          </a:p>
          <a:p>
            <a:r>
              <a:rPr lang="en-US" sz="2200" dirty="0"/>
              <a:t>Catch-Up Contribution Limit 		 $6,000</a:t>
            </a:r>
          </a:p>
          <a:p>
            <a:pPr marL="400050" lvl="1" indent="0">
              <a:buNone/>
            </a:pPr>
            <a:r>
              <a:rPr lang="en-US" sz="2200" dirty="0"/>
              <a:t>For participants age 50 and older</a:t>
            </a:r>
          </a:p>
        </p:txBody>
      </p:sp>
    </p:spTree>
    <p:extLst>
      <p:ext uri="{BB962C8B-B14F-4D97-AF65-F5344CB8AC3E}">
        <p14:creationId xmlns:p14="http://schemas.microsoft.com/office/powerpoint/2010/main" val="42020228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8600" y="304800"/>
            <a:ext cx="8413883" cy="6328029"/>
          </a:xfrm>
          <a:prstGeom prst="rect">
            <a:avLst/>
          </a:prstGeom>
        </p:spPr>
      </p:pic>
    </p:spTree>
    <p:extLst>
      <p:ext uri="{BB962C8B-B14F-4D97-AF65-F5344CB8AC3E}">
        <p14:creationId xmlns:p14="http://schemas.microsoft.com/office/powerpoint/2010/main" val="19101078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066800"/>
            <a:ext cx="7024744" cy="724936"/>
          </a:xfrm>
        </p:spPr>
        <p:txBody>
          <a:bodyPr/>
          <a:lstStyle/>
          <a:p>
            <a:r>
              <a:rPr lang="en-US" dirty="0"/>
              <a:t>FEGLI Address</a:t>
            </a:r>
          </a:p>
        </p:txBody>
      </p:sp>
      <p:sp>
        <p:nvSpPr>
          <p:cNvPr id="3" name="Content Placeholder 2"/>
          <p:cNvSpPr>
            <a:spLocks noGrp="1"/>
          </p:cNvSpPr>
          <p:nvPr>
            <p:ph idx="1"/>
          </p:nvPr>
        </p:nvSpPr>
        <p:spPr>
          <a:xfrm>
            <a:off x="990600" y="2057400"/>
            <a:ext cx="6830209" cy="4114800"/>
          </a:xfrm>
        </p:spPr>
        <p:txBody>
          <a:bodyPr>
            <a:normAutofit/>
          </a:bodyPr>
          <a:lstStyle/>
          <a:p>
            <a:r>
              <a:rPr lang="en-US" sz="2400" dirty="0"/>
              <a:t>FEGLI Claims and Regular Mail:</a:t>
            </a:r>
          </a:p>
          <a:p>
            <a:pPr>
              <a:buNone/>
            </a:pPr>
            <a:r>
              <a:rPr lang="en-US" sz="2400" dirty="0"/>
              <a:t>	</a:t>
            </a:r>
          </a:p>
          <a:p>
            <a:pPr>
              <a:buNone/>
            </a:pPr>
            <a:r>
              <a:rPr lang="en-US" sz="2400" dirty="0"/>
              <a:t>	OFEGLI</a:t>
            </a:r>
          </a:p>
          <a:p>
            <a:pPr>
              <a:buNone/>
            </a:pPr>
            <a:r>
              <a:rPr lang="en-US" sz="2400" dirty="0"/>
              <a:t>	P.O. Box 6080</a:t>
            </a:r>
          </a:p>
          <a:p>
            <a:pPr>
              <a:buNone/>
            </a:pPr>
            <a:r>
              <a:rPr lang="en-US" sz="2400" dirty="0"/>
              <a:t>	Scranton, PA 18505-6080</a:t>
            </a:r>
          </a:p>
          <a:p>
            <a:pPr>
              <a:buNone/>
            </a:pPr>
            <a:endParaRPr lang="en-US" dirty="0"/>
          </a:p>
          <a:p>
            <a:pPr>
              <a:buNone/>
            </a:pPr>
            <a:endParaRPr lang="en-US" dirty="0"/>
          </a:p>
          <a:p>
            <a:pPr>
              <a:buNone/>
            </a:pPr>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648736"/>
          </a:xfrm>
        </p:spPr>
        <p:txBody>
          <a:bodyPr>
            <a:normAutofit/>
          </a:bodyPr>
          <a:lstStyle/>
          <a:p>
            <a:r>
              <a:rPr lang="en-US" dirty="0"/>
              <a:t>FEGLI Address</a:t>
            </a:r>
          </a:p>
        </p:txBody>
      </p:sp>
      <p:sp>
        <p:nvSpPr>
          <p:cNvPr id="3" name="Content Placeholder 2"/>
          <p:cNvSpPr>
            <a:spLocks noGrp="1"/>
          </p:cNvSpPr>
          <p:nvPr>
            <p:ph idx="1"/>
          </p:nvPr>
        </p:nvSpPr>
        <p:spPr>
          <a:xfrm>
            <a:off x="1043490" y="2057400"/>
            <a:ext cx="6754009" cy="4191000"/>
          </a:xfrm>
        </p:spPr>
        <p:txBody>
          <a:bodyPr>
            <a:normAutofit fontScale="92500" lnSpcReduction="20000"/>
          </a:bodyPr>
          <a:lstStyle/>
          <a:p>
            <a:r>
              <a:rPr lang="en-US" sz="2400" dirty="0"/>
              <a:t>Overnight (Express Mail):</a:t>
            </a:r>
          </a:p>
          <a:p>
            <a:pPr>
              <a:buNone/>
            </a:pPr>
            <a:r>
              <a:rPr lang="en-US" sz="2400" dirty="0"/>
              <a:t>		OFEGLI</a:t>
            </a:r>
          </a:p>
          <a:p>
            <a:pPr>
              <a:buNone/>
            </a:pPr>
            <a:r>
              <a:rPr lang="en-US" sz="2400" dirty="0"/>
              <a:t>		10 Ed </a:t>
            </a:r>
            <a:r>
              <a:rPr lang="en-US" sz="2400" dirty="0" err="1"/>
              <a:t>Preate</a:t>
            </a:r>
            <a:r>
              <a:rPr lang="en-US" sz="2400" dirty="0"/>
              <a:t> Drive</a:t>
            </a:r>
          </a:p>
          <a:p>
            <a:pPr>
              <a:buNone/>
            </a:pPr>
            <a:r>
              <a:rPr lang="en-US" sz="2400" dirty="0"/>
              <a:t>		Moosic, PA 18507</a:t>
            </a:r>
          </a:p>
          <a:p>
            <a:pPr>
              <a:buNone/>
            </a:pPr>
            <a:endParaRPr lang="en-US" sz="2400" dirty="0"/>
          </a:p>
          <a:p>
            <a:r>
              <a:rPr lang="en-US" sz="2400" dirty="0"/>
              <a:t>Fax Number: 1-570-558-8659</a:t>
            </a:r>
          </a:p>
          <a:p>
            <a:endParaRPr lang="en-US" sz="2000" dirty="0"/>
          </a:p>
          <a:p>
            <a:r>
              <a:rPr lang="en-US" sz="2400" dirty="0"/>
              <a:t>Source:  BAL 15-201 - </a:t>
            </a:r>
            <a:r>
              <a:rPr lang="en-US" sz="2400" dirty="0">
                <a:hlinkClick r:id="rId2"/>
              </a:rPr>
              <a:t>http://www.opm.gov/retirement-services/publications-forms/benefits-administration-letters/2015/15-201.pdf</a:t>
            </a:r>
            <a:endParaRPr lang="en-US" sz="2400" dirty="0"/>
          </a:p>
          <a:p>
            <a:pPr>
              <a:buNone/>
            </a:pPr>
            <a:endParaRPr lang="en-US" sz="2400" dirty="0"/>
          </a:p>
          <a:p>
            <a:endParaRPr lang="en-US" dirty="0"/>
          </a:p>
          <a:p>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Mailing Address for Retirement Packets</a:t>
            </a:r>
          </a:p>
        </p:txBody>
      </p:sp>
      <p:sp>
        <p:nvSpPr>
          <p:cNvPr id="3" name="Content Placeholder 2"/>
          <p:cNvSpPr>
            <a:spLocks noGrp="1"/>
          </p:cNvSpPr>
          <p:nvPr>
            <p:ph idx="1"/>
          </p:nvPr>
        </p:nvSpPr>
        <p:spPr/>
        <p:txBody>
          <a:bodyPr/>
          <a:lstStyle/>
          <a:p>
            <a:pPr marL="0" indent="0">
              <a:buNone/>
            </a:pPr>
            <a:endParaRPr lang="en-US" dirty="0"/>
          </a:p>
          <a:p>
            <a:pPr marL="0" indent="0">
              <a:buNone/>
            </a:pPr>
            <a:r>
              <a:rPr lang="en-US" sz="2800" dirty="0"/>
              <a:t>	</a:t>
            </a:r>
            <a:r>
              <a:rPr lang="en-US" sz="2400" dirty="0"/>
              <a:t>OPM, Employee Service &amp; Records Center</a:t>
            </a:r>
          </a:p>
          <a:p>
            <a:pPr marL="0" indent="0">
              <a:buNone/>
            </a:pPr>
            <a:r>
              <a:rPr lang="en-US" sz="2400" dirty="0"/>
              <a:t>	PO Box 45</a:t>
            </a:r>
          </a:p>
          <a:p>
            <a:pPr marL="0" indent="0">
              <a:buNone/>
            </a:pPr>
            <a:r>
              <a:rPr lang="en-US" sz="2400" dirty="0"/>
              <a:t>	Boyers, PA  16017</a:t>
            </a:r>
          </a:p>
        </p:txBody>
      </p:sp>
    </p:spTree>
    <p:extLst>
      <p:ext uri="{BB962C8B-B14F-4D97-AF65-F5344CB8AC3E}">
        <p14:creationId xmlns:p14="http://schemas.microsoft.com/office/powerpoint/2010/main" val="201845602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Mailing Address for Federal Folders</a:t>
            </a:r>
          </a:p>
        </p:txBody>
      </p:sp>
      <p:sp>
        <p:nvSpPr>
          <p:cNvPr id="3" name="Content Placeholder 2"/>
          <p:cNvSpPr>
            <a:spLocks noGrp="1"/>
          </p:cNvSpPr>
          <p:nvPr>
            <p:ph idx="1"/>
          </p:nvPr>
        </p:nvSpPr>
        <p:spPr/>
        <p:txBody>
          <a:bodyPr>
            <a:normAutofit lnSpcReduction="10000"/>
          </a:bodyPr>
          <a:lstStyle/>
          <a:p>
            <a:pPr marL="0" indent="0">
              <a:buNone/>
            </a:pPr>
            <a:r>
              <a:rPr lang="en-US" sz="2400" dirty="0"/>
              <a:t>After retirement/separation mail Federal Folders to:</a:t>
            </a:r>
          </a:p>
          <a:p>
            <a:pPr marL="0" indent="0">
              <a:buNone/>
            </a:pPr>
            <a:endParaRPr lang="en-US" sz="2400" dirty="0"/>
          </a:p>
          <a:p>
            <a:pPr marL="0" indent="0">
              <a:buNone/>
            </a:pPr>
            <a:r>
              <a:rPr lang="en-US" sz="2400" dirty="0"/>
              <a:t>National Archives &amp; Records Administration (Annex)</a:t>
            </a:r>
          </a:p>
          <a:p>
            <a:pPr marL="0" indent="0">
              <a:buNone/>
            </a:pPr>
            <a:r>
              <a:rPr lang="en-US" sz="2400" dirty="0"/>
              <a:t>1411 Boulder Boulevard</a:t>
            </a:r>
          </a:p>
          <a:p>
            <a:pPr marL="0" indent="0">
              <a:buNone/>
            </a:pPr>
            <a:r>
              <a:rPr lang="en-US" sz="2400" dirty="0"/>
              <a:t>Valmeyer, IL  62295</a:t>
            </a:r>
          </a:p>
          <a:p>
            <a:pPr marL="0" indent="0">
              <a:buNone/>
            </a:pPr>
            <a:endParaRPr lang="en-US" sz="2400" dirty="0"/>
          </a:p>
          <a:p>
            <a:pPr marL="0" indent="0">
              <a:buNone/>
            </a:pPr>
            <a:r>
              <a:rPr lang="en-US" sz="2400" dirty="0"/>
              <a:t>Phone # for FedEx  618-935-3062</a:t>
            </a:r>
          </a:p>
          <a:p>
            <a:pPr marL="0" indent="0">
              <a:buNone/>
            </a:pPr>
            <a:endParaRPr lang="en-US" dirty="0"/>
          </a:p>
        </p:txBody>
      </p:sp>
    </p:spTree>
    <p:extLst>
      <p:ext uri="{BB962C8B-B14F-4D97-AF65-F5344CB8AC3E}">
        <p14:creationId xmlns:p14="http://schemas.microsoft.com/office/powerpoint/2010/main" val="34348647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7001434" cy="724936"/>
          </a:xfrm>
        </p:spPr>
        <p:txBody>
          <a:bodyPr>
            <a:normAutofit/>
          </a:bodyPr>
          <a:lstStyle/>
          <a:p>
            <a:r>
              <a:rPr lang="en-US" dirty="0"/>
              <a:t>Annuitants Should Receive</a:t>
            </a:r>
          </a:p>
        </p:txBody>
      </p:sp>
      <p:sp>
        <p:nvSpPr>
          <p:cNvPr id="3" name="Content Placeholder 2"/>
          <p:cNvSpPr>
            <a:spLocks noGrp="1"/>
          </p:cNvSpPr>
          <p:nvPr>
            <p:ph idx="1"/>
          </p:nvPr>
        </p:nvSpPr>
        <p:spPr>
          <a:xfrm>
            <a:off x="609600" y="1600200"/>
            <a:ext cx="6248400" cy="3733800"/>
          </a:xfrm>
        </p:spPr>
        <p:txBody>
          <a:bodyPr>
            <a:normAutofit fontScale="25000" lnSpcReduction="20000"/>
          </a:bodyPr>
          <a:lstStyle/>
          <a:p>
            <a:pPr lvl="0"/>
            <a:endParaRPr lang="en-US" sz="8600" dirty="0"/>
          </a:p>
          <a:p>
            <a:pPr lvl="0"/>
            <a:r>
              <a:rPr lang="en-US" sz="8600" dirty="0"/>
              <a:t>CSA number 10 days after OPM receives application</a:t>
            </a:r>
          </a:p>
          <a:p>
            <a:pPr lvl="0"/>
            <a:endParaRPr lang="en-US" sz="8600" dirty="0"/>
          </a:p>
          <a:p>
            <a:r>
              <a:rPr lang="en-US" sz="8600" dirty="0"/>
              <a:t>PIN soon after CSA number</a:t>
            </a:r>
          </a:p>
          <a:p>
            <a:pPr lvl="0"/>
            <a:endParaRPr lang="en-US" sz="8600" dirty="0"/>
          </a:p>
          <a:p>
            <a:pPr lvl="0"/>
            <a:r>
              <a:rPr lang="en-US" sz="8800" dirty="0"/>
              <a:t>Retirees receive their first interim payment in 5-7 business days from the date the agency's electronic file or paper records are received by OPM </a:t>
            </a:r>
          </a:p>
          <a:p>
            <a:pPr lvl="0"/>
            <a:endParaRPr lang="en-US" sz="8600" dirty="0"/>
          </a:p>
          <a:p>
            <a:pPr marL="0" indent="0">
              <a:buNone/>
            </a:pPr>
            <a:endParaRPr lang="en-US" sz="8600" dirty="0"/>
          </a:p>
          <a:p>
            <a:pPr marL="0" indent="0">
              <a:buNone/>
            </a:pPr>
            <a:r>
              <a:rPr lang="en-US" sz="8600" dirty="0"/>
              <a:t> </a:t>
            </a:r>
          </a:p>
        </p:txBody>
      </p:sp>
    </p:spTree>
    <p:extLst>
      <p:ext uri="{BB962C8B-B14F-4D97-AF65-F5344CB8AC3E}">
        <p14:creationId xmlns:p14="http://schemas.microsoft.com/office/powerpoint/2010/main" val="40220107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027664"/>
            <a:ext cx="7001434" cy="724936"/>
          </a:xfrm>
        </p:spPr>
        <p:txBody>
          <a:bodyPr>
            <a:normAutofit/>
          </a:bodyPr>
          <a:lstStyle/>
          <a:p>
            <a:r>
              <a:rPr lang="en-US" sz="2800" dirty="0"/>
              <a:t>Retirement Claims Processing</a:t>
            </a:r>
          </a:p>
        </p:txBody>
      </p:sp>
      <p:sp>
        <p:nvSpPr>
          <p:cNvPr id="3" name="Content Placeholder 2"/>
          <p:cNvSpPr>
            <a:spLocks noGrp="1"/>
          </p:cNvSpPr>
          <p:nvPr>
            <p:ph idx="1"/>
          </p:nvPr>
        </p:nvSpPr>
        <p:spPr>
          <a:xfrm>
            <a:off x="1219201" y="1981201"/>
            <a:ext cx="6476999" cy="3124199"/>
          </a:xfrm>
        </p:spPr>
        <p:txBody>
          <a:bodyPr>
            <a:normAutofit fontScale="92500" lnSpcReduction="10000"/>
          </a:bodyPr>
          <a:lstStyle/>
          <a:p>
            <a:r>
              <a:rPr lang="en-US" sz="2400" dirty="0">
                <a:solidFill>
                  <a:schemeClr val="tx1"/>
                </a:solidFill>
              </a:rPr>
              <a:t>Annuitants do not receive FERS annuity supplement while in interim status</a:t>
            </a:r>
          </a:p>
          <a:p>
            <a:pPr lvl="1"/>
            <a:endParaRPr lang="en-US" sz="2400" dirty="0"/>
          </a:p>
          <a:p>
            <a:r>
              <a:rPr lang="en-US" sz="2400" dirty="0">
                <a:solidFill>
                  <a:schemeClr val="tx1"/>
                </a:solidFill>
              </a:rPr>
              <a:t>Interim status payments are based on 60% to 80% of agency retirement estimate.</a:t>
            </a:r>
          </a:p>
          <a:p>
            <a:endParaRPr lang="en-US" sz="2400" dirty="0">
              <a:solidFill>
                <a:schemeClr val="tx1"/>
              </a:solidFill>
            </a:endParaRPr>
          </a:p>
          <a:p>
            <a:pPr lvl="0"/>
            <a:r>
              <a:rPr lang="en-US" sz="2400" dirty="0"/>
              <a:t>Approximately 80% of new claims are being processed in 60 days or less</a:t>
            </a:r>
            <a:r>
              <a:rPr lang="en-US" sz="2400" dirty="0">
                <a:solidFill>
                  <a:schemeClr val="tx1"/>
                </a:solidFill>
              </a:rPr>
              <a:t>.</a:t>
            </a:r>
          </a:p>
          <a:p>
            <a:pPr lvl="1"/>
            <a:endParaRPr lang="en-US" sz="2400" dirty="0">
              <a:solidFill>
                <a:schemeClr val="tx1"/>
              </a:solidFill>
            </a:endParaRPr>
          </a:p>
        </p:txBody>
      </p:sp>
    </p:spTree>
    <p:extLst>
      <p:ext uri="{BB962C8B-B14F-4D97-AF65-F5344CB8AC3E}">
        <p14:creationId xmlns:p14="http://schemas.microsoft.com/office/powerpoint/2010/main" val="236250717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Death of Annuitant</a:t>
            </a:r>
            <a:br>
              <a:rPr lang="en-US" dirty="0"/>
            </a:br>
            <a:endParaRPr lang="en-US" dirty="0"/>
          </a:p>
        </p:txBody>
      </p:sp>
      <p:sp>
        <p:nvSpPr>
          <p:cNvPr id="3" name="Content Placeholder 2"/>
          <p:cNvSpPr>
            <a:spLocks noGrp="1"/>
          </p:cNvSpPr>
          <p:nvPr>
            <p:ph idx="1"/>
          </p:nvPr>
        </p:nvSpPr>
        <p:spPr>
          <a:xfrm>
            <a:off x="609599" y="1371600"/>
            <a:ext cx="6347714" cy="4953000"/>
          </a:xfrm>
        </p:spPr>
        <p:txBody>
          <a:bodyPr>
            <a:noAutofit/>
          </a:bodyPr>
          <a:lstStyle/>
          <a:p>
            <a:r>
              <a:rPr lang="en-US" sz="2000" dirty="0"/>
              <a:t>Application for Death Benefits  </a:t>
            </a:r>
          </a:p>
          <a:p>
            <a:pPr marL="0" indent="0">
              <a:buNone/>
            </a:pPr>
            <a:r>
              <a:rPr lang="en-US" sz="2000" dirty="0"/>
              <a:t>CSRS  </a:t>
            </a:r>
            <a:r>
              <a:rPr lang="en-US" sz="1800" u="sng" dirty="0">
                <a:hlinkClick r:id="rId2"/>
              </a:rPr>
              <a:t>http://www.opm.gov/forms/pdf_fill/sf2800.pdf</a:t>
            </a:r>
            <a:r>
              <a:rPr lang="en-US" sz="1800" u="sng" dirty="0"/>
              <a:t>  </a:t>
            </a:r>
          </a:p>
          <a:p>
            <a:pPr marL="0" indent="0">
              <a:buNone/>
            </a:pPr>
            <a:r>
              <a:rPr lang="en-US" sz="2000" dirty="0"/>
              <a:t>FERS </a:t>
            </a:r>
            <a:r>
              <a:rPr lang="en-US" sz="2200" dirty="0"/>
              <a:t> </a:t>
            </a:r>
            <a:r>
              <a:rPr lang="en-US" u="sng" dirty="0">
                <a:hlinkClick r:id="rId3"/>
              </a:rPr>
              <a:t>https://www.opm.gov/forms/pdf_fill/sf3104.pdf</a:t>
            </a:r>
            <a:endParaRPr lang="en-US" u="sng" dirty="0"/>
          </a:p>
          <a:p>
            <a:pPr marL="0" indent="0">
              <a:buNone/>
            </a:pPr>
            <a:endParaRPr lang="en-US" sz="2000" dirty="0"/>
          </a:p>
          <a:p>
            <a:r>
              <a:rPr lang="en-US" sz="2000" dirty="0"/>
              <a:t>Claim for Death Benefits for FEGLI</a:t>
            </a:r>
          </a:p>
          <a:p>
            <a:pPr marL="400050" lvl="1" indent="0">
              <a:buNone/>
            </a:pPr>
            <a:r>
              <a:rPr lang="en-US" sz="1800" u="sng" dirty="0">
                <a:hlinkClick r:id="rId4"/>
              </a:rPr>
              <a:t>http://www.opm.gov/forms/pdf_fill/fe6.pdf</a:t>
            </a:r>
            <a:r>
              <a:rPr lang="en-US" sz="1800" dirty="0"/>
              <a:t>  </a:t>
            </a:r>
          </a:p>
          <a:p>
            <a:pPr marL="400050" lvl="1" indent="0">
              <a:buNone/>
            </a:pPr>
            <a:endParaRPr lang="en-US" sz="1800" dirty="0"/>
          </a:p>
          <a:p>
            <a:r>
              <a:rPr lang="en-US" sz="2000" dirty="0"/>
              <a:t>The Office of Personnel Management at 888-767-6738 or </a:t>
            </a:r>
            <a:r>
              <a:rPr lang="en-US" sz="2000" u="sng" dirty="0">
                <a:hlinkClick r:id="rId5"/>
              </a:rPr>
              <a:t>retire@opm.gov</a:t>
            </a:r>
            <a:endParaRPr lang="en-US" sz="2000" u="sng" dirty="0"/>
          </a:p>
          <a:p>
            <a:pPr marL="0" indent="0">
              <a:buNone/>
            </a:pPr>
            <a:endParaRPr lang="en-US" sz="2000" dirty="0"/>
          </a:p>
          <a:p>
            <a:r>
              <a:rPr lang="en-US" sz="2000" dirty="0"/>
              <a:t>Report the Death of Annuitant at Services Online</a:t>
            </a:r>
          </a:p>
          <a:p>
            <a:pPr marL="400050" lvl="1" indent="0">
              <a:buNone/>
            </a:pPr>
            <a:r>
              <a:rPr lang="en-US" dirty="0">
                <a:hlinkClick r:id="rId6"/>
              </a:rPr>
              <a:t>https://www.servicesonline.opm.gov/RSR/AnnuitantDeath</a:t>
            </a:r>
            <a:endParaRPr lang="en-US" dirty="0"/>
          </a:p>
          <a:p>
            <a:pPr marL="400050" lvl="1" indent="0">
              <a:buNone/>
            </a:pPr>
            <a:endParaRPr lang="en-US" sz="2000" dirty="0"/>
          </a:p>
        </p:txBody>
      </p:sp>
    </p:spTree>
    <p:extLst>
      <p:ext uri="{BB962C8B-B14F-4D97-AF65-F5344CB8AC3E}">
        <p14:creationId xmlns:p14="http://schemas.microsoft.com/office/powerpoint/2010/main" val="710809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762000"/>
          </a:xfrm>
        </p:spPr>
        <p:txBody>
          <a:bodyPr>
            <a:normAutofit fontScale="90000"/>
          </a:bodyPr>
          <a:lstStyle/>
          <a:p>
            <a:r>
              <a:rPr lang="en-US" dirty="0"/>
              <a:t>LGBT Benefits--FEHB</a:t>
            </a:r>
            <a:br>
              <a:rPr lang="en-US" dirty="0"/>
            </a:br>
            <a:endParaRPr lang="en-US" dirty="0"/>
          </a:p>
        </p:txBody>
      </p:sp>
      <p:sp>
        <p:nvSpPr>
          <p:cNvPr id="3" name="Content Placeholder 2"/>
          <p:cNvSpPr>
            <a:spLocks noGrp="1"/>
          </p:cNvSpPr>
          <p:nvPr>
            <p:ph idx="1"/>
          </p:nvPr>
        </p:nvSpPr>
        <p:spPr>
          <a:xfrm>
            <a:off x="609599" y="1600200"/>
            <a:ext cx="6347714" cy="4441163"/>
          </a:xfrm>
        </p:spPr>
        <p:txBody>
          <a:bodyPr/>
          <a:lstStyle/>
          <a:p>
            <a:pPr lvl="0"/>
            <a:r>
              <a:rPr lang="en-US" sz="2200" dirty="0"/>
              <a:t>Employees and annuitants under the FEHB Program may make an enrollment change to Self Plus One or to Self and Family based on a marriage. </a:t>
            </a:r>
          </a:p>
          <a:p>
            <a:pPr lvl="0"/>
            <a:endParaRPr lang="en-US" sz="2200" dirty="0"/>
          </a:p>
          <a:p>
            <a:pPr lvl="0"/>
            <a:r>
              <a:rPr lang="en-US" sz="2200" dirty="0"/>
              <a:t>You may also change from one plan or option to another. The QLE determines what type of enrollment change is permitted. The enrollment change must be consistent with the QLE.</a:t>
            </a:r>
          </a:p>
          <a:p>
            <a:endParaRPr lang="en-US" dirty="0"/>
          </a:p>
        </p:txBody>
      </p:sp>
    </p:spTree>
    <p:extLst>
      <p:ext uri="{BB962C8B-B14F-4D97-AF65-F5344CB8AC3E}">
        <p14:creationId xmlns:p14="http://schemas.microsoft.com/office/powerpoint/2010/main" val="40546155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Retirement Services Online</a:t>
            </a:r>
          </a:p>
        </p:txBody>
      </p:sp>
      <p:sp>
        <p:nvSpPr>
          <p:cNvPr id="3" name="Content Placeholder 2"/>
          <p:cNvSpPr>
            <a:spLocks noGrp="1"/>
          </p:cNvSpPr>
          <p:nvPr>
            <p:ph idx="1"/>
          </p:nvPr>
        </p:nvSpPr>
        <p:spPr/>
        <p:txBody>
          <a:bodyPr>
            <a:normAutofit/>
          </a:bodyPr>
          <a:lstStyle/>
          <a:p>
            <a:pPr marL="68580" indent="0" algn="ctr">
              <a:buNone/>
            </a:pPr>
            <a:r>
              <a:rPr lang="en-US" sz="2400" dirty="0">
                <a:hlinkClick r:id="rId2"/>
              </a:rPr>
              <a:t>https://www.servicesonline.opm.gov/</a:t>
            </a:r>
            <a:endParaRPr lang="en-US" sz="2400" dirty="0"/>
          </a:p>
          <a:p>
            <a:pPr marL="68580" indent="0">
              <a:buNone/>
            </a:pPr>
            <a:endParaRPr lang="en-US" sz="2400" dirty="0"/>
          </a:p>
        </p:txBody>
      </p:sp>
    </p:spTree>
    <p:extLst>
      <p:ext uri="{BB962C8B-B14F-4D97-AF65-F5344CB8AC3E}">
        <p14:creationId xmlns:p14="http://schemas.microsoft.com/office/powerpoint/2010/main" val="33838262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8" b="82857"/>
          <a:stretch/>
        </p:blipFill>
        <p:spPr bwMode="auto">
          <a:xfrm>
            <a:off x="342900" y="0"/>
            <a:ext cx="8458200" cy="118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3" cstate="print"/>
          <a:stretch>
            <a:fillRect/>
          </a:stretch>
        </p:blipFill>
        <p:spPr>
          <a:xfrm>
            <a:off x="990600" y="1066800"/>
            <a:ext cx="6981825" cy="5791200"/>
          </a:xfrm>
          <a:prstGeom prst="rect">
            <a:avLst/>
          </a:prstGeom>
        </p:spPr>
      </p:pic>
    </p:spTree>
    <p:extLst>
      <p:ext uri="{BB962C8B-B14F-4D97-AF65-F5344CB8AC3E}">
        <p14:creationId xmlns:p14="http://schemas.microsoft.com/office/powerpoint/2010/main" val="370012359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724936"/>
          </a:xfrm>
        </p:spPr>
        <p:txBody>
          <a:bodyPr>
            <a:normAutofit/>
          </a:bodyPr>
          <a:lstStyle/>
          <a:p>
            <a:r>
              <a:rPr lang="en-US" dirty="0"/>
              <a:t>OPM Trainings</a:t>
            </a:r>
          </a:p>
        </p:txBody>
      </p:sp>
      <p:sp>
        <p:nvSpPr>
          <p:cNvPr id="3" name="Content Placeholder 2"/>
          <p:cNvSpPr>
            <a:spLocks noGrp="1"/>
          </p:cNvSpPr>
          <p:nvPr>
            <p:ph idx="1"/>
          </p:nvPr>
        </p:nvSpPr>
        <p:spPr>
          <a:xfrm>
            <a:off x="1054123" y="1752600"/>
            <a:ext cx="6184877" cy="3775229"/>
          </a:xfrm>
        </p:spPr>
        <p:txBody>
          <a:bodyPr>
            <a:normAutofit/>
          </a:bodyPr>
          <a:lstStyle/>
          <a:p>
            <a:endParaRPr lang="en-US" dirty="0"/>
          </a:p>
          <a:p>
            <a:r>
              <a:rPr lang="en-US" sz="2200" dirty="0"/>
              <a:t>OPM continues to conduct training via webcasts</a:t>
            </a:r>
          </a:p>
          <a:p>
            <a:endParaRPr lang="en-US" sz="2200" b="1" dirty="0"/>
          </a:p>
          <a:p>
            <a:r>
              <a:rPr lang="en-US" sz="2200" dirty="0"/>
              <a:t>OPM announces webinars and training </a:t>
            </a:r>
          </a:p>
          <a:p>
            <a:pPr marL="400050" lvl="2" indent="0">
              <a:buNone/>
            </a:pPr>
            <a:r>
              <a:rPr lang="en-US" sz="2200" dirty="0"/>
              <a:t>on the benefits list serve </a:t>
            </a:r>
          </a:p>
          <a:p>
            <a:pPr marL="400050" lvl="1" indent="0">
              <a:buNone/>
            </a:pPr>
            <a:r>
              <a:rPr lang="en-US" sz="1700" dirty="0">
                <a:hlinkClick r:id="rId2"/>
              </a:rPr>
              <a:t>BENEFITSINFO@LISTSERV.OPM.GOV</a:t>
            </a:r>
            <a:endParaRPr lang="en-US" sz="1700" dirty="0"/>
          </a:p>
          <a:p>
            <a:endParaRPr lang="en-US" sz="1900" dirty="0"/>
          </a:p>
          <a:p>
            <a:endParaRPr lang="en-US" sz="3200" dirty="0"/>
          </a:p>
          <a:p>
            <a:endParaRPr lang="en-US" sz="3200" dirty="0"/>
          </a:p>
          <a:p>
            <a:endParaRPr lang="en-US" sz="3200" dirty="0"/>
          </a:p>
        </p:txBody>
      </p:sp>
    </p:spTree>
    <p:extLst>
      <p:ext uri="{BB962C8B-B14F-4D97-AF65-F5344CB8AC3E}">
        <p14:creationId xmlns:p14="http://schemas.microsoft.com/office/powerpoint/2010/main" val="211117147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p:nvPr/>
        </p:nvPicPr>
        <p:blipFill>
          <a:blip r:embed="rId2" cstate="print"/>
          <a:stretch>
            <a:fillRect/>
          </a:stretch>
        </p:blipFill>
        <p:spPr>
          <a:xfrm>
            <a:off x="952500" y="609600"/>
            <a:ext cx="7086600" cy="4648200"/>
          </a:xfrm>
          <a:prstGeom prst="rect">
            <a:avLst/>
          </a:prstGeom>
        </p:spPr>
      </p:pic>
      <p:sp>
        <p:nvSpPr>
          <p:cNvPr id="6" name="Rectangle 5"/>
          <p:cNvSpPr/>
          <p:nvPr/>
        </p:nvSpPr>
        <p:spPr>
          <a:xfrm>
            <a:off x="979449" y="5562600"/>
            <a:ext cx="7205546" cy="646331"/>
          </a:xfrm>
          <a:prstGeom prst="rect">
            <a:avLst/>
          </a:prstGeom>
        </p:spPr>
        <p:txBody>
          <a:bodyPr wrap="square">
            <a:spAutoFit/>
          </a:bodyPr>
          <a:lstStyle/>
          <a:p>
            <a:r>
              <a:rPr lang="en-US" u="sng" dirty="0">
                <a:hlinkClick r:id="rId3"/>
              </a:rPr>
              <a:t>http://www.opm.gov/retirement-services/benefits-officers-center#url=Webcasts</a:t>
            </a:r>
            <a:endParaRPr lang="en-US" dirty="0"/>
          </a:p>
        </p:txBody>
      </p:sp>
    </p:spTree>
    <p:extLst>
      <p:ext uri="{BB962C8B-B14F-4D97-AF65-F5344CB8AC3E}">
        <p14:creationId xmlns:p14="http://schemas.microsoft.com/office/powerpoint/2010/main" val="179237978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724936"/>
          </a:xfrm>
        </p:spPr>
        <p:txBody>
          <a:bodyPr/>
          <a:lstStyle/>
          <a:p>
            <a:r>
              <a:rPr lang="en-US" dirty="0"/>
              <a:t>Resources</a:t>
            </a:r>
          </a:p>
        </p:txBody>
      </p:sp>
      <p:sp>
        <p:nvSpPr>
          <p:cNvPr id="3" name="Content Placeholder 2"/>
          <p:cNvSpPr>
            <a:spLocks noGrp="1"/>
          </p:cNvSpPr>
          <p:nvPr>
            <p:ph idx="1"/>
          </p:nvPr>
        </p:nvSpPr>
        <p:spPr>
          <a:xfrm>
            <a:off x="990600" y="1905000"/>
            <a:ext cx="6830209" cy="3927629"/>
          </a:xfrm>
        </p:spPr>
        <p:txBody>
          <a:bodyPr>
            <a:normAutofit/>
          </a:bodyPr>
          <a:lstStyle/>
          <a:p>
            <a:pPr marL="68580" indent="0">
              <a:buNone/>
            </a:pPr>
            <a:r>
              <a:rPr lang="en-US" sz="2400" dirty="0"/>
              <a:t>CES HR List Serve</a:t>
            </a:r>
          </a:p>
          <a:p>
            <a:pPr marL="0" indent="0">
              <a:buNone/>
            </a:pPr>
            <a:r>
              <a:rPr lang="en-US" sz="2400" dirty="0"/>
              <a:t>    </a:t>
            </a:r>
            <a:r>
              <a:rPr lang="en-US" sz="1800" dirty="0">
                <a:solidFill>
                  <a:srgbClr val="0070C0"/>
                </a:solidFill>
                <a:hlinkClick r:id="rId2"/>
              </a:rPr>
              <a:t>exhrgroup@listserv.montana.edu</a:t>
            </a:r>
            <a:endParaRPr lang="en-US" sz="1800" dirty="0">
              <a:solidFill>
                <a:srgbClr val="0070C0"/>
              </a:solidFill>
            </a:endParaRPr>
          </a:p>
          <a:p>
            <a:pPr marL="0" indent="0">
              <a:buNone/>
            </a:pPr>
            <a:endParaRPr lang="en-US" dirty="0"/>
          </a:p>
          <a:p>
            <a:pPr marL="0" indent="0">
              <a:buNone/>
            </a:pPr>
            <a:r>
              <a:rPr lang="en-US" sz="2400" dirty="0"/>
              <a:t> OPM Benefits Administration Letters (</a:t>
            </a:r>
            <a:r>
              <a:rPr lang="en-US" dirty="0"/>
              <a:t>BALs) -   </a:t>
            </a:r>
            <a:r>
              <a:rPr lang="en-US" sz="1800" dirty="0">
                <a:hlinkClick r:id="rId3"/>
              </a:rPr>
              <a:t>http://www.opm.gov/retirement-services/publications-forms/benefits-administration-letters/</a:t>
            </a:r>
            <a:endParaRPr lang="en-US" sz="1800" dirty="0"/>
          </a:p>
          <a:p>
            <a:pPr marL="0" indent="0"/>
            <a:endParaRPr lang="en-US" dirty="0"/>
          </a:p>
          <a:p>
            <a:pPr marL="0" indent="0">
              <a:buNone/>
            </a:pPr>
            <a:r>
              <a:rPr lang="en-US" sz="2400" dirty="0"/>
              <a:t> OPM Forms - </a:t>
            </a:r>
            <a:r>
              <a:rPr lang="en-US" sz="1800" dirty="0">
                <a:hlinkClick r:id="rId4"/>
              </a:rPr>
              <a:t>http://www.opm.gov/forms/</a:t>
            </a:r>
            <a:endParaRPr lang="en-US" sz="1800" dirty="0"/>
          </a:p>
          <a:p>
            <a:pPr marL="0" indent="0"/>
            <a:endParaRPr lang="en-US" sz="1800" dirty="0"/>
          </a:p>
          <a:p>
            <a:pPr marL="0" indent="0">
              <a:buNone/>
            </a:pPr>
            <a:endParaRPr lang="en-US" sz="2400" dirty="0"/>
          </a:p>
        </p:txBody>
      </p:sp>
    </p:spTree>
    <p:extLst>
      <p:ext uri="{BB962C8B-B14F-4D97-AF65-F5344CB8AC3E}">
        <p14:creationId xmlns:p14="http://schemas.microsoft.com/office/powerpoint/2010/main" val="384716308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6957510" cy="724936"/>
          </a:xfrm>
        </p:spPr>
        <p:txBody>
          <a:bodyPr/>
          <a:lstStyle/>
          <a:p>
            <a:r>
              <a:rPr lang="en-US" dirty="0"/>
              <a:t>Resources</a:t>
            </a:r>
          </a:p>
        </p:txBody>
      </p:sp>
      <p:sp>
        <p:nvSpPr>
          <p:cNvPr id="3" name="Content Placeholder 2"/>
          <p:cNvSpPr>
            <a:spLocks noGrp="1"/>
          </p:cNvSpPr>
          <p:nvPr>
            <p:ph idx="1"/>
          </p:nvPr>
        </p:nvSpPr>
        <p:spPr>
          <a:xfrm>
            <a:off x="1043490" y="1905000"/>
            <a:ext cx="6777317" cy="3508977"/>
          </a:xfrm>
        </p:spPr>
        <p:txBody>
          <a:bodyPr/>
          <a:lstStyle/>
          <a:p>
            <a:pPr marL="0" indent="0">
              <a:buNone/>
            </a:pPr>
            <a:r>
              <a:rPr lang="en-US" sz="2400" dirty="0"/>
              <a:t>Benefits Administration Information</a:t>
            </a:r>
          </a:p>
          <a:p>
            <a:pPr marL="0" indent="0">
              <a:buNone/>
            </a:pPr>
            <a:endParaRPr lang="en-US" dirty="0"/>
          </a:p>
          <a:p>
            <a:pPr marL="297180" lvl="1" indent="0">
              <a:buNone/>
            </a:pPr>
            <a:r>
              <a:rPr lang="en-US" sz="2000" dirty="0"/>
              <a:t>To subscribe: </a:t>
            </a:r>
          </a:p>
          <a:p>
            <a:pPr marL="697230" lvl="2" indent="0">
              <a:buNone/>
            </a:pPr>
            <a:r>
              <a:rPr lang="en-US" sz="1400" u="sng" dirty="0">
                <a:hlinkClick r:id="rId2"/>
              </a:rPr>
              <a:t>http://apps.opm.gov/Listserv_Apps/list-sub.cfm?CFID=13388481&amp;CFTOKEN=77413557</a:t>
            </a:r>
            <a:endParaRPr lang="en-US" sz="1400" u="sng" dirty="0"/>
          </a:p>
          <a:p>
            <a:pPr marL="0" indent="0">
              <a:buNone/>
            </a:pPr>
            <a:endParaRPr lang="en-US" sz="1800" u="sng" dirty="0"/>
          </a:p>
          <a:p>
            <a:pPr marL="297180" lvl="1" indent="0">
              <a:buNone/>
            </a:pPr>
            <a:r>
              <a:rPr lang="en-US" sz="2000" dirty="0"/>
              <a:t>Choose 	Benefitsinfo </a:t>
            </a:r>
          </a:p>
          <a:p>
            <a:pPr marL="297180" lvl="1" indent="0">
              <a:buNone/>
            </a:pPr>
            <a:r>
              <a:rPr lang="en-US" dirty="0"/>
              <a:t>		</a:t>
            </a:r>
          </a:p>
          <a:p>
            <a:pPr marL="68580" indent="0">
              <a:buNone/>
            </a:pPr>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6957510" cy="724936"/>
          </a:xfrm>
        </p:spPr>
        <p:txBody>
          <a:bodyPr/>
          <a:lstStyle/>
          <a:p>
            <a:r>
              <a:rPr lang="en-US" dirty="0"/>
              <a:t>Resources</a:t>
            </a:r>
          </a:p>
        </p:txBody>
      </p:sp>
      <p:sp>
        <p:nvSpPr>
          <p:cNvPr id="3" name="Content Placeholder 2"/>
          <p:cNvSpPr>
            <a:spLocks noGrp="1"/>
          </p:cNvSpPr>
          <p:nvPr>
            <p:ph idx="1"/>
          </p:nvPr>
        </p:nvSpPr>
        <p:spPr>
          <a:xfrm>
            <a:off x="1043490" y="1905000"/>
            <a:ext cx="6777317" cy="3508977"/>
          </a:xfrm>
        </p:spPr>
        <p:txBody>
          <a:bodyPr/>
          <a:lstStyle/>
          <a:p>
            <a:pPr marL="0" indent="0">
              <a:buNone/>
            </a:pPr>
            <a:r>
              <a:rPr lang="en-US" sz="2400" dirty="0"/>
              <a:t>Payroll and Financial Management Guidance</a:t>
            </a:r>
          </a:p>
          <a:p>
            <a:pPr marL="297180" lvl="1" indent="0">
              <a:buNone/>
            </a:pPr>
            <a:endParaRPr lang="en-US" dirty="0"/>
          </a:p>
          <a:p>
            <a:pPr marL="297180" lvl="1" indent="0">
              <a:buNone/>
            </a:pPr>
            <a:r>
              <a:rPr lang="en-US" sz="2000" dirty="0"/>
              <a:t>To subscribe: </a:t>
            </a:r>
            <a:r>
              <a:rPr lang="en-US" sz="1600" u="sng" dirty="0">
                <a:hlinkClick r:id="rId2"/>
              </a:rPr>
              <a:t>http://apps.opm.gov/Listserv_Apps/list-sub.cfm?CFID=13388481&amp;CFTOKEN=77413557</a:t>
            </a:r>
            <a:endParaRPr lang="en-US" sz="1600" u="sng" dirty="0"/>
          </a:p>
          <a:p>
            <a:pPr marL="0" indent="0">
              <a:buNone/>
            </a:pPr>
            <a:endParaRPr lang="en-US" sz="1800" u="sng" dirty="0"/>
          </a:p>
          <a:p>
            <a:pPr marL="297180" lvl="1" indent="0">
              <a:buNone/>
            </a:pPr>
            <a:r>
              <a:rPr lang="en-US" sz="2000" dirty="0"/>
              <a:t>Choose 	FINPAY</a:t>
            </a:r>
          </a:p>
          <a:p>
            <a:endParaRPr lang="en-US" dirty="0"/>
          </a:p>
          <a:p>
            <a:endParaRPr lang="en-US" dirty="0"/>
          </a:p>
        </p:txBody>
      </p:sp>
    </p:spTree>
    <p:extLst>
      <p:ext uri="{BB962C8B-B14F-4D97-AF65-F5344CB8AC3E}">
        <p14:creationId xmlns:p14="http://schemas.microsoft.com/office/powerpoint/2010/main" val="72240094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6957510" cy="724936"/>
          </a:xfrm>
        </p:spPr>
        <p:txBody>
          <a:bodyPr/>
          <a:lstStyle/>
          <a:p>
            <a:r>
              <a:rPr lang="en-US" dirty="0"/>
              <a:t>Resources</a:t>
            </a:r>
          </a:p>
        </p:txBody>
      </p:sp>
      <p:sp>
        <p:nvSpPr>
          <p:cNvPr id="3" name="Content Placeholder 2"/>
          <p:cNvSpPr>
            <a:spLocks noGrp="1"/>
          </p:cNvSpPr>
          <p:nvPr>
            <p:ph idx="1"/>
          </p:nvPr>
        </p:nvSpPr>
        <p:spPr>
          <a:xfrm>
            <a:off x="1043490" y="1905000"/>
            <a:ext cx="6777317" cy="3508977"/>
          </a:xfrm>
        </p:spPr>
        <p:txBody>
          <a:bodyPr/>
          <a:lstStyle/>
          <a:p>
            <a:pPr marL="0" indent="0">
              <a:buNone/>
            </a:pPr>
            <a:r>
              <a:rPr lang="en-US" sz="2400" dirty="0"/>
              <a:t>Office of Personnel Management</a:t>
            </a:r>
          </a:p>
          <a:p>
            <a:pPr marL="0" indent="0">
              <a:buNone/>
            </a:pPr>
            <a:r>
              <a:rPr lang="en-US" sz="2400" dirty="0"/>
              <a:t>Director’s Blog</a:t>
            </a:r>
          </a:p>
          <a:p>
            <a:pPr marL="0" indent="0" algn="ctr">
              <a:buNone/>
            </a:pPr>
            <a:endParaRPr lang="en-US" dirty="0"/>
          </a:p>
          <a:p>
            <a:pPr marL="0" indent="0" algn="ctr">
              <a:buNone/>
            </a:pPr>
            <a:r>
              <a:rPr lang="en-US" u="sng" dirty="0">
                <a:hlinkClick r:id="rId2"/>
              </a:rPr>
              <a:t>http://www.opm.gov/blogs/Director/</a:t>
            </a:r>
            <a:endParaRPr lang="en-US"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125955570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533400"/>
          </a:xfrm>
        </p:spPr>
        <p:txBody>
          <a:bodyPr>
            <a:noAutofit/>
          </a:bodyPr>
          <a:lstStyle/>
          <a:p>
            <a:r>
              <a:rPr lang="en-US" dirty="0"/>
              <a:t>Resources</a:t>
            </a:r>
          </a:p>
        </p:txBody>
      </p:sp>
      <p:sp>
        <p:nvSpPr>
          <p:cNvPr id="3" name="Content Placeholder 2"/>
          <p:cNvSpPr>
            <a:spLocks noGrp="1"/>
          </p:cNvSpPr>
          <p:nvPr>
            <p:ph idx="1"/>
          </p:nvPr>
        </p:nvSpPr>
        <p:spPr>
          <a:xfrm>
            <a:off x="609599" y="1295400"/>
            <a:ext cx="6347714" cy="5029200"/>
          </a:xfrm>
        </p:spPr>
        <p:txBody>
          <a:bodyPr>
            <a:normAutofit fontScale="32500" lnSpcReduction="20000"/>
          </a:bodyPr>
          <a:lstStyle/>
          <a:p>
            <a:pPr marL="594360" lvl="2" indent="0">
              <a:buNone/>
            </a:pPr>
            <a:endParaRPr lang="en-US" sz="4500" dirty="0"/>
          </a:p>
          <a:p>
            <a:r>
              <a:rPr lang="en-US" sz="4500" dirty="0"/>
              <a:t>Kaela Black, Iowa State University</a:t>
            </a:r>
          </a:p>
          <a:p>
            <a:pPr marL="0" lvl="2" indent="0">
              <a:buClr>
                <a:schemeClr val="accent1"/>
              </a:buClr>
              <a:buSzPct val="85000"/>
              <a:buNone/>
            </a:pPr>
            <a:r>
              <a:rPr lang="en-US" sz="4500" dirty="0"/>
              <a:t>             515-294-3283		kblack@iastate.edu</a:t>
            </a:r>
          </a:p>
          <a:p>
            <a:pPr marL="594360" lvl="2" indent="0">
              <a:buNone/>
            </a:pPr>
            <a:endParaRPr lang="en-US" sz="4500" dirty="0"/>
          </a:p>
          <a:p>
            <a:r>
              <a:rPr lang="en-US" sz="4500" dirty="0"/>
              <a:t>Keith Niemann, University of Nebraska - Lincoln</a:t>
            </a:r>
          </a:p>
          <a:p>
            <a:pPr marL="548640" lvl="2" indent="0">
              <a:buNone/>
            </a:pPr>
            <a:r>
              <a:rPr lang="en-US" sz="4500" dirty="0"/>
              <a:t>402-314-7923		keith@unl.edu</a:t>
            </a:r>
          </a:p>
          <a:p>
            <a:pPr marL="548640" lvl="2" indent="0">
              <a:buNone/>
            </a:pPr>
            <a:endParaRPr lang="en-US" sz="4500" dirty="0"/>
          </a:p>
          <a:p>
            <a:r>
              <a:rPr lang="en-US" sz="4500" dirty="0"/>
              <a:t>Celia Rainville, University of Vermont</a:t>
            </a:r>
          </a:p>
          <a:p>
            <a:pPr marL="548640" lvl="2" indent="0">
              <a:buFont typeface="Wingdings 2"/>
              <a:buNone/>
            </a:pPr>
            <a:r>
              <a:rPr lang="en-US" sz="4500" dirty="0"/>
              <a:t>802-656-4003		Celia.Rainville@uvm.edu</a:t>
            </a:r>
          </a:p>
          <a:p>
            <a:endParaRPr lang="en-US" sz="4500" dirty="0"/>
          </a:p>
          <a:p>
            <a:r>
              <a:rPr lang="en-US" sz="4500" dirty="0"/>
              <a:t>Mary Fran San Soucie, Montana State University</a:t>
            </a:r>
          </a:p>
          <a:p>
            <a:pPr marL="548640" lvl="2" indent="0">
              <a:buFont typeface="Wingdings 2"/>
              <a:buNone/>
            </a:pPr>
            <a:r>
              <a:rPr lang="en-US" sz="4500" dirty="0"/>
              <a:t>406-994-6648		</a:t>
            </a:r>
            <a:r>
              <a:rPr lang="en-US" sz="4500" dirty="0">
                <a:hlinkClick r:id="rId2"/>
              </a:rPr>
              <a:t>maryfran@montana.edu</a:t>
            </a:r>
            <a:endParaRPr lang="en-US" sz="4500" dirty="0"/>
          </a:p>
          <a:p>
            <a:pPr marL="548640" lvl="2" indent="0">
              <a:buFont typeface="Wingdings 2"/>
              <a:buNone/>
            </a:pPr>
            <a:endParaRPr lang="en-US" sz="4500" dirty="0"/>
          </a:p>
          <a:p>
            <a:r>
              <a:rPr lang="en-US" sz="4500" dirty="0"/>
              <a:t>Sonny Barber, USDA/ARS/AFM</a:t>
            </a:r>
          </a:p>
          <a:p>
            <a:pPr marL="594360" lvl="2" indent="0">
              <a:buNone/>
            </a:pPr>
            <a:r>
              <a:rPr lang="en-US" sz="4500" dirty="0"/>
              <a:t>301-504-2396		</a:t>
            </a:r>
            <a:r>
              <a:rPr lang="en-US" sz="4500" dirty="0">
                <a:hlinkClick r:id="rId3"/>
              </a:rPr>
              <a:t>Sonny.Barber@ars.usda.gov</a:t>
            </a:r>
            <a:endParaRPr lang="en-US" sz="4500" dirty="0"/>
          </a:p>
          <a:p>
            <a:pPr marL="594360" lvl="2" indent="0">
              <a:buNone/>
            </a:pPr>
            <a:r>
              <a:rPr lang="en-US" sz="4500" dirty="0"/>
              <a:t>Retiring April 30, 2017</a:t>
            </a:r>
          </a:p>
          <a:p>
            <a:pPr marL="548640" lvl="2" indent="0">
              <a:buFont typeface="Wingdings 2"/>
              <a:buNone/>
            </a:pPr>
            <a:endParaRPr lang="en-US" sz="4500" b="1" dirty="0"/>
          </a:p>
          <a:p>
            <a:pPr marL="0" indent="0">
              <a:buNone/>
            </a:pPr>
            <a:endParaRPr lang="en-US" sz="4500" dirty="0"/>
          </a:p>
          <a:p>
            <a:pPr marL="0" indent="0">
              <a:buNone/>
            </a:pPr>
            <a:endParaRPr lang="en-US" sz="4500" dirty="0"/>
          </a:p>
        </p:txBody>
      </p:sp>
    </p:spTree>
    <p:extLst>
      <p:ext uri="{BB962C8B-B14F-4D97-AF65-F5344CB8AC3E}">
        <p14:creationId xmlns:p14="http://schemas.microsoft.com/office/powerpoint/2010/main" val="202820372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762000"/>
          </a:xfrm>
        </p:spPr>
        <p:txBody>
          <a:bodyPr>
            <a:normAutofit fontScale="90000"/>
          </a:bodyPr>
          <a:lstStyle/>
          <a:p>
            <a:r>
              <a:rPr lang="en-US" dirty="0"/>
              <a:t>Federal Dental Insurance and Vision Insurance (FEDVIP)</a:t>
            </a:r>
            <a:br>
              <a:rPr lang="en-US" dirty="0"/>
            </a:br>
            <a:endParaRPr lang="en-US" dirty="0"/>
          </a:p>
        </p:txBody>
      </p:sp>
      <p:sp>
        <p:nvSpPr>
          <p:cNvPr id="3" name="Content Placeholder 2"/>
          <p:cNvSpPr>
            <a:spLocks noGrp="1"/>
          </p:cNvSpPr>
          <p:nvPr>
            <p:ph idx="1"/>
          </p:nvPr>
        </p:nvSpPr>
        <p:spPr>
          <a:xfrm>
            <a:off x="609599" y="1905000"/>
            <a:ext cx="6347714" cy="4136363"/>
          </a:xfrm>
        </p:spPr>
        <p:txBody>
          <a:bodyPr>
            <a:normAutofit/>
          </a:bodyPr>
          <a:lstStyle/>
          <a:p>
            <a:pPr marL="0" indent="0">
              <a:buNone/>
            </a:pPr>
            <a:r>
              <a:rPr lang="en-US" sz="2400" dirty="0"/>
              <a:t>Former Schedule A Employees</a:t>
            </a:r>
          </a:p>
          <a:p>
            <a:pPr marL="0" indent="0">
              <a:buNone/>
            </a:pPr>
            <a:endParaRPr lang="en-US" sz="2400" dirty="0"/>
          </a:p>
          <a:p>
            <a:r>
              <a:rPr lang="en-US" sz="2400" dirty="0"/>
              <a:t>Are not eligible to enroll as employees</a:t>
            </a:r>
            <a:endParaRPr lang="en-US" sz="1800" dirty="0"/>
          </a:p>
        </p:txBody>
      </p:sp>
    </p:spTree>
    <p:extLst>
      <p:ext uri="{BB962C8B-B14F-4D97-AF65-F5344CB8AC3E}">
        <p14:creationId xmlns:p14="http://schemas.microsoft.com/office/powerpoint/2010/main" val="377177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Federal Employees Health Benefits (FEHB)--CLER</a:t>
            </a:r>
          </a:p>
        </p:txBody>
      </p:sp>
      <p:sp>
        <p:nvSpPr>
          <p:cNvPr id="3" name="Content Placeholder 2"/>
          <p:cNvSpPr>
            <a:spLocks noGrp="1"/>
          </p:cNvSpPr>
          <p:nvPr>
            <p:ph idx="1"/>
          </p:nvPr>
        </p:nvSpPr>
        <p:spPr/>
        <p:txBody>
          <a:bodyPr/>
          <a:lstStyle/>
          <a:p>
            <a:r>
              <a:rPr lang="en-US" sz="2400" dirty="0"/>
              <a:t>OPM Federal Employees Health Benefits Centralized Enrollment Clearinghouse</a:t>
            </a:r>
          </a:p>
          <a:p>
            <a:endParaRPr lang="en-US" dirty="0"/>
          </a:p>
          <a:p>
            <a:r>
              <a:rPr lang="en-US" sz="2400" dirty="0"/>
              <a:t>Submit each pay period</a:t>
            </a:r>
          </a:p>
          <a:p>
            <a:endParaRPr lang="en-US" dirty="0"/>
          </a:p>
          <a:p>
            <a:endParaRPr lang="en-US" dirty="0"/>
          </a:p>
        </p:txBody>
      </p:sp>
    </p:spTree>
    <p:extLst>
      <p:ext uri="{BB962C8B-B14F-4D97-AF65-F5344CB8AC3E}">
        <p14:creationId xmlns:p14="http://schemas.microsoft.com/office/powerpoint/2010/main" val="113369931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762000"/>
          </a:xfrm>
        </p:spPr>
        <p:txBody>
          <a:bodyPr>
            <a:normAutofit fontScale="90000"/>
          </a:bodyPr>
          <a:lstStyle/>
          <a:p>
            <a:pPr marL="68580" indent="0"/>
            <a:r>
              <a:rPr lang="en-US" dirty="0"/>
              <a:t>Federal Dental Insurance and Vision Insurance (FEDVIP)</a:t>
            </a:r>
          </a:p>
        </p:txBody>
      </p:sp>
      <p:sp>
        <p:nvSpPr>
          <p:cNvPr id="3" name="Content Placeholder 2"/>
          <p:cNvSpPr>
            <a:spLocks noGrp="1"/>
          </p:cNvSpPr>
          <p:nvPr>
            <p:ph idx="1"/>
          </p:nvPr>
        </p:nvSpPr>
        <p:spPr>
          <a:xfrm>
            <a:off x="609599" y="1981200"/>
            <a:ext cx="6347714" cy="4060163"/>
          </a:xfrm>
        </p:spPr>
        <p:txBody>
          <a:bodyPr>
            <a:normAutofit/>
          </a:bodyPr>
          <a:lstStyle/>
          <a:p>
            <a:pPr marL="68580" indent="0">
              <a:buNone/>
            </a:pPr>
            <a:r>
              <a:rPr lang="en-US" sz="2400" dirty="0"/>
              <a:t>Former Schedule A Employees</a:t>
            </a:r>
          </a:p>
          <a:p>
            <a:r>
              <a:rPr lang="en-US" sz="2400" dirty="0"/>
              <a:t>Are eligible to enroll as Retirees</a:t>
            </a:r>
          </a:p>
          <a:p>
            <a:pPr lvl="1"/>
            <a:r>
              <a:rPr lang="en-US" sz="2200" dirty="0"/>
              <a:t>If retired with an immediate annuity </a:t>
            </a:r>
          </a:p>
          <a:p>
            <a:pPr lvl="1"/>
            <a:r>
              <a:rPr lang="en-US" sz="2200" dirty="0"/>
              <a:t>At open season</a:t>
            </a:r>
          </a:p>
          <a:p>
            <a:pPr lvl="1"/>
            <a:r>
              <a:rPr lang="en-US" sz="2200" dirty="0"/>
              <a:t>Not a Qualifying Life Event for enrolling, canceling or changing enrollment</a:t>
            </a:r>
          </a:p>
          <a:p>
            <a:pPr lvl="1"/>
            <a:r>
              <a:rPr lang="en-US" sz="2200" dirty="0"/>
              <a:t>Enroll at </a:t>
            </a:r>
            <a:r>
              <a:rPr lang="en-US" sz="1800" u="sng" dirty="0">
                <a:hlinkClick r:id="rId2"/>
              </a:rPr>
              <a:t>https://www.benefeds.com/</a:t>
            </a:r>
            <a:endParaRPr lang="en-US" sz="1800" dirty="0"/>
          </a:p>
        </p:txBody>
      </p:sp>
    </p:spTree>
    <p:extLst>
      <p:ext uri="{BB962C8B-B14F-4D97-AF65-F5344CB8AC3E}">
        <p14:creationId xmlns:p14="http://schemas.microsoft.com/office/powerpoint/2010/main" val="147424900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Federal Long Term Care Insurance Program </a:t>
            </a:r>
          </a:p>
        </p:txBody>
      </p:sp>
      <p:sp>
        <p:nvSpPr>
          <p:cNvPr id="3" name="Content Placeholder 2"/>
          <p:cNvSpPr>
            <a:spLocks noGrp="1"/>
          </p:cNvSpPr>
          <p:nvPr>
            <p:ph idx="1"/>
          </p:nvPr>
        </p:nvSpPr>
        <p:spPr/>
        <p:txBody>
          <a:bodyPr>
            <a:noAutofit/>
          </a:bodyPr>
          <a:lstStyle/>
          <a:p>
            <a:pPr marL="0" indent="0">
              <a:buNone/>
            </a:pPr>
            <a:r>
              <a:rPr lang="en-US" sz="2400" dirty="0"/>
              <a:t>Provides long term care insurance for its enrollees, who are Federal and U.S. Postal Service </a:t>
            </a:r>
          </a:p>
          <a:p>
            <a:r>
              <a:rPr lang="en-US" sz="2400" dirty="0"/>
              <a:t>Employees</a:t>
            </a:r>
          </a:p>
          <a:p>
            <a:r>
              <a:rPr lang="en-US" sz="2400" dirty="0"/>
              <a:t>Annuitants </a:t>
            </a:r>
          </a:p>
          <a:p>
            <a:r>
              <a:rPr lang="en-US" sz="2400" dirty="0"/>
              <a:t>Active and retired members of the uniformed services, </a:t>
            </a:r>
          </a:p>
          <a:p>
            <a:r>
              <a:rPr lang="en-US" sz="2400" dirty="0"/>
              <a:t>Their qualified relatives</a:t>
            </a:r>
            <a:br>
              <a:rPr lang="en-US" sz="2400" dirty="0"/>
            </a:br>
            <a:endParaRPr lang="en-US" sz="2400" dirty="0"/>
          </a:p>
        </p:txBody>
      </p:sp>
    </p:spTree>
    <p:extLst>
      <p:ext uri="{BB962C8B-B14F-4D97-AF65-F5344CB8AC3E}">
        <p14:creationId xmlns:p14="http://schemas.microsoft.com/office/powerpoint/2010/main" val="115852496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Federal Long Term Care Insurance Program</a:t>
            </a:r>
          </a:p>
        </p:txBody>
      </p:sp>
      <p:sp>
        <p:nvSpPr>
          <p:cNvPr id="3" name="Content Placeholder 2"/>
          <p:cNvSpPr>
            <a:spLocks noGrp="1"/>
          </p:cNvSpPr>
          <p:nvPr>
            <p:ph idx="1"/>
          </p:nvPr>
        </p:nvSpPr>
        <p:spPr/>
        <p:txBody>
          <a:bodyPr>
            <a:normAutofit/>
          </a:bodyPr>
          <a:lstStyle/>
          <a:p>
            <a:pPr marL="0" indent="0">
              <a:buNone/>
            </a:pPr>
            <a:r>
              <a:rPr lang="en-US" sz="2400" dirty="0"/>
              <a:t>Eligibility—</a:t>
            </a:r>
          </a:p>
          <a:p>
            <a:endParaRPr lang="en-US" sz="2400" dirty="0"/>
          </a:p>
          <a:p>
            <a:r>
              <a:rPr lang="en-US" sz="2400" dirty="0"/>
              <a:t>All CES employees with Federal benefits </a:t>
            </a:r>
          </a:p>
          <a:p>
            <a:endParaRPr lang="en-US" sz="2400" dirty="0"/>
          </a:p>
          <a:p>
            <a:r>
              <a:rPr lang="en-US" sz="2400" dirty="0"/>
              <a:t>Agency does not have to participate in Federal Employees Health Benefits Program </a:t>
            </a:r>
          </a:p>
          <a:p>
            <a:pPr marL="0" indent="0">
              <a:buNone/>
            </a:pPr>
            <a:endParaRPr lang="en-US" sz="2400" dirty="0"/>
          </a:p>
          <a:p>
            <a:pPr marL="0" indent="0">
              <a:buNone/>
            </a:pPr>
            <a:endParaRPr lang="en-US" dirty="0"/>
          </a:p>
        </p:txBody>
      </p:sp>
    </p:spTree>
    <p:extLst>
      <p:ext uri="{BB962C8B-B14F-4D97-AF65-F5344CB8AC3E}">
        <p14:creationId xmlns:p14="http://schemas.microsoft.com/office/powerpoint/2010/main" val="333590270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Federal Long Term Care Insurance Program</a:t>
            </a:r>
          </a:p>
        </p:txBody>
      </p:sp>
      <p:sp>
        <p:nvSpPr>
          <p:cNvPr id="3" name="Content Placeholder 2"/>
          <p:cNvSpPr>
            <a:spLocks noGrp="1"/>
          </p:cNvSpPr>
          <p:nvPr>
            <p:ph idx="1"/>
          </p:nvPr>
        </p:nvSpPr>
        <p:spPr/>
        <p:txBody>
          <a:bodyPr/>
          <a:lstStyle/>
          <a:p>
            <a:pPr marL="0" indent="0">
              <a:buNone/>
            </a:pPr>
            <a:endParaRPr lang="en-US" dirty="0"/>
          </a:p>
          <a:p>
            <a:pPr marL="0" indent="0">
              <a:buNone/>
            </a:pPr>
            <a:r>
              <a:rPr lang="en-US" sz="2400" dirty="0"/>
              <a:t>Agency is responsible for notifying employees.</a:t>
            </a:r>
          </a:p>
          <a:p>
            <a:pPr lvl="1"/>
            <a:endParaRPr lang="en-US" sz="2400" dirty="0"/>
          </a:p>
          <a:p>
            <a:pPr marL="0" indent="0">
              <a:buNone/>
            </a:pPr>
            <a:r>
              <a:rPr lang="en-US" sz="2400" dirty="0"/>
              <a:t>Agency not required to take deductions.</a:t>
            </a:r>
          </a:p>
        </p:txBody>
      </p:sp>
    </p:spTree>
    <p:extLst>
      <p:ext uri="{BB962C8B-B14F-4D97-AF65-F5344CB8AC3E}">
        <p14:creationId xmlns:p14="http://schemas.microsoft.com/office/powerpoint/2010/main" val="57216877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838200"/>
          </a:xfrm>
        </p:spPr>
        <p:txBody>
          <a:bodyPr>
            <a:normAutofit/>
          </a:bodyPr>
          <a:lstStyle/>
          <a:p>
            <a:r>
              <a:rPr lang="en-US" i="1" dirty="0">
                <a:solidFill>
                  <a:srgbClr val="FF0000"/>
                </a:solidFill>
              </a:rPr>
              <a:t>my</a:t>
            </a:r>
            <a:r>
              <a:rPr lang="en-US" i="1" dirty="0"/>
              <a:t> </a:t>
            </a:r>
            <a:r>
              <a:rPr lang="en-US" dirty="0">
                <a:solidFill>
                  <a:srgbClr val="0070C0"/>
                </a:solidFill>
              </a:rPr>
              <a:t>Social Security</a:t>
            </a:r>
          </a:p>
        </p:txBody>
      </p:sp>
      <p:sp>
        <p:nvSpPr>
          <p:cNvPr id="3" name="Content Placeholder 2"/>
          <p:cNvSpPr>
            <a:spLocks noGrp="1"/>
          </p:cNvSpPr>
          <p:nvPr>
            <p:ph idx="1"/>
          </p:nvPr>
        </p:nvSpPr>
        <p:spPr>
          <a:xfrm>
            <a:off x="685800" y="1600200"/>
            <a:ext cx="6347714" cy="3880773"/>
          </a:xfrm>
        </p:spPr>
        <p:txBody>
          <a:bodyPr>
            <a:noAutofit/>
          </a:bodyPr>
          <a:lstStyle/>
          <a:p>
            <a:pPr lvl="0"/>
            <a:r>
              <a:rPr lang="en-US" sz="2200" dirty="0"/>
              <a:t>Online services</a:t>
            </a:r>
          </a:p>
          <a:p>
            <a:pPr lvl="1"/>
            <a:r>
              <a:rPr lang="en-US" sz="2200" dirty="0"/>
              <a:t>access earnings record</a:t>
            </a:r>
          </a:p>
          <a:p>
            <a:pPr lvl="1"/>
            <a:r>
              <a:rPr lang="en-US" sz="2200" dirty="0"/>
              <a:t>view benefit estimates</a:t>
            </a:r>
          </a:p>
          <a:p>
            <a:pPr lvl="1"/>
            <a:r>
              <a:rPr lang="en-US" sz="2200" dirty="0"/>
              <a:t>address and phone change</a:t>
            </a:r>
          </a:p>
          <a:p>
            <a:pPr lvl="1"/>
            <a:r>
              <a:rPr lang="en-US" sz="2200" dirty="0"/>
              <a:t>start or change direct deposit</a:t>
            </a:r>
          </a:p>
          <a:p>
            <a:pPr lvl="1"/>
            <a:r>
              <a:rPr lang="en-US" sz="2200" dirty="0"/>
              <a:t>apply for benefits</a:t>
            </a:r>
          </a:p>
          <a:p>
            <a:r>
              <a:rPr lang="en-US" sz="2200" dirty="0"/>
              <a:t>For more information, go to </a:t>
            </a:r>
            <a:r>
              <a:rPr lang="en-US" sz="2200" u="sng" dirty="0">
                <a:hlinkClick r:id="rId2"/>
              </a:rPr>
              <a:t>www.socialsecurity.gov/myaccount</a:t>
            </a:r>
            <a:endParaRPr lang="en-US" sz="2200" dirty="0"/>
          </a:p>
        </p:txBody>
      </p:sp>
    </p:spTree>
    <p:extLst>
      <p:ext uri="{BB962C8B-B14F-4D97-AF65-F5344CB8AC3E}">
        <p14:creationId xmlns:p14="http://schemas.microsoft.com/office/powerpoint/2010/main" val="145006728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6781799" cy="1320800"/>
          </a:xfrm>
        </p:spPr>
        <p:txBody>
          <a:bodyPr/>
          <a:lstStyle/>
          <a:p>
            <a:r>
              <a:rPr lang="en-US" dirty="0"/>
              <a:t>Voluntary Contribution Program</a:t>
            </a:r>
          </a:p>
        </p:txBody>
      </p:sp>
      <p:sp>
        <p:nvSpPr>
          <p:cNvPr id="3" name="Content Placeholder 2"/>
          <p:cNvSpPr>
            <a:spLocks noGrp="1"/>
          </p:cNvSpPr>
          <p:nvPr>
            <p:ph idx="1"/>
          </p:nvPr>
        </p:nvSpPr>
        <p:spPr/>
        <p:txBody>
          <a:bodyPr/>
          <a:lstStyle/>
          <a:p>
            <a:r>
              <a:rPr lang="en-US" dirty="0"/>
              <a:t>This program allows CSRS employees (FERS employees are not eligible) to contribute up to 10% of their lifetime civil service basic pay (multiples of $25 per contribution) into the VCP. </a:t>
            </a:r>
          </a:p>
          <a:p>
            <a:r>
              <a:rPr lang="en-US" dirty="0"/>
              <a:t>Then they can turn around after retirement and either request an additional annuity or roll these contributions into a Roth IRA. </a:t>
            </a:r>
          </a:p>
          <a:p>
            <a:r>
              <a:rPr lang="en-US" dirty="0"/>
              <a:t>Taking a refund allows them to ‘transfer’ taxable interest bearing funds from an account they might have and almost immediately roll those funds into a Roth IRA, which does not produce taxable gains when withdrawn. </a:t>
            </a:r>
          </a:p>
          <a:p>
            <a:endParaRPr lang="en-US" dirty="0"/>
          </a:p>
        </p:txBody>
      </p:sp>
    </p:spTree>
    <p:extLst>
      <p:ext uri="{BB962C8B-B14F-4D97-AF65-F5344CB8AC3E}">
        <p14:creationId xmlns:p14="http://schemas.microsoft.com/office/powerpoint/2010/main" val="141548692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6705600" cy="1320800"/>
          </a:xfrm>
        </p:spPr>
        <p:txBody>
          <a:bodyPr/>
          <a:lstStyle/>
          <a:p>
            <a:r>
              <a:rPr lang="en-US" dirty="0"/>
              <a:t>Voluntary Contribution Program</a:t>
            </a:r>
          </a:p>
        </p:txBody>
      </p:sp>
      <p:sp>
        <p:nvSpPr>
          <p:cNvPr id="3" name="Content Placeholder 2"/>
          <p:cNvSpPr>
            <a:spLocks noGrp="1"/>
          </p:cNvSpPr>
          <p:nvPr>
            <p:ph idx="1"/>
          </p:nvPr>
        </p:nvSpPr>
        <p:spPr/>
        <p:txBody>
          <a:bodyPr/>
          <a:lstStyle/>
          <a:p>
            <a:r>
              <a:rPr lang="en-US" dirty="0"/>
              <a:t>The money should remain in the Roth IRA account for 5 years and until the retiree reaches 59 ½. </a:t>
            </a:r>
          </a:p>
          <a:p>
            <a:r>
              <a:rPr lang="en-US" dirty="0"/>
              <a:t>If these rules are not followed and withdrawals are made before 5 years and/or age 59 ½, a 10% penalty applies and income tax must be paid on the earnings. </a:t>
            </a:r>
          </a:p>
        </p:txBody>
      </p:sp>
    </p:spTree>
    <p:extLst>
      <p:ext uri="{BB962C8B-B14F-4D97-AF65-F5344CB8AC3E}">
        <p14:creationId xmlns:p14="http://schemas.microsoft.com/office/powerpoint/2010/main" val="128024950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6781799" cy="1320800"/>
          </a:xfrm>
        </p:spPr>
        <p:txBody>
          <a:bodyPr/>
          <a:lstStyle/>
          <a:p>
            <a:r>
              <a:rPr lang="en-US" dirty="0"/>
              <a:t>Voluntary Contribution Program</a:t>
            </a:r>
          </a:p>
        </p:txBody>
      </p:sp>
      <p:sp>
        <p:nvSpPr>
          <p:cNvPr id="3" name="Content Placeholder 2"/>
          <p:cNvSpPr>
            <a:spLocks noGrp="1"/>
          </p:cNvSpPr>
          <p:nvPr>
            <p:ph idx="1"/>
          </p:nvPr>
        </p:nvSpPr>
        <p:spPr/>
        <p:txBody>
          <a:bodyPr/>
          <a:lstStyle/>
          <a:p>
            <a:r>
              <a:rPr lang="en-US" dirty="0"/>
              <a:t>Please refer to IRS Pub 590 Individuals Retirement Arrangements for more specific details if needed. </a:t>
            </a:r>
          </a:p>
          <a:p>
            <a:r>
              <a:rPr lang="en-US" dirty="0"/>
              <a:t>Please note that if the employee should ‘sell’ investments to fund their VCP, a capital gain event may occur in the selling year or years. </a:t>
            </a:r>
          </a:p>
          <a:p>
            <a:r>
              <a:rPr lang="en-US" dirty="0"/>
              <a:t>Please counsel employees that they should only transfer an amount that they can afford to be without before starting the VCP.</a:t>
            </a:r>
          </a:p>
        </p:txBody>
      </p:sp>
    </p:spTree>
    <p:extLst>
      <p:ext uri="{BB962C8B-B14F-4D97-AF65-F5344CB8AC3E}">
        <p14:creationId xmlns:p14="http://schemas.microsoft.com/office/powerpoint/2010/main" val="64000228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6705599" cy="1320800"/>
          </a:xfrm>
        </p:spPr>
        <p:txBody>
          <a:bodyPr/>
          <a:lstStyle/>
          <a:p>
            <a:pPr algn="ctr"/>
            <a:r>
              <a:rPr lang="en-US" dirty="0"/>
              <a:t>Voluntary Contribution Program</a:t>
            </a:r>
            <a:br>
              <a:rPr lang="en-US" dirty="0"/>
            </a:br>
            <a:r>
              <a:rPr lang="en-US" sz="3200" dirty="0"/>
              <a:t>Steps</a:t>
            </a:r>
            <a:endParaRPr lang="en-US" dirty="0"/>
          </a:p>
        </p:txBody>
      </p:sp>
      <p:sp>
        <p:nvSpPr>
          <p:cNvPr id="3" name="Content Placeholder 2"/>
          <p:cNvSpPr>
            <a:spLocks noGrp="1"/>
          </p:cNvSpPr>
          <p:nvPr>
            <p:ph idx="1"/>
          </p:nvPr>
        </p:nvSpPr>
        <p:spPr/>
        <p:txBody>
          <a:bodyPr/>
          <a:lstStyle/>
          <a:p>
            <a:r>
              <a:rPr lang="en-US" dirty="0"/>
              <a:t>Employee completes SF2804 and submits to agency personnel office</a:t>
            </a:r>
          </a:p>
          <a:p>
            <a:r>
              <a:rPr lang="en-US" dirty="0"/>
              <a:t>Agency verifies employment and submits form to OPM</a:t>
            </a:r>
          </a:p>
          <a:p>
            <a:r>
              <a:rPr lang="en-US" dirty="0"/>
              <a:t>OPM approves application, assigns account # (6 mo.), and sends employee instructions on how to make contributions</a:t>
            </a:r>
          </a:p>
          <a:p>
            <a:r>
              <a:rPr lang="en-US" dirty="0"/>
              <a:t>Employee/retiree sets up Roth IRA to accept refund</a:t>
            </a:r>
          </a:p>
          <a:p>
            <a:r>
              <a:rPr lang="en-US" dirty="0"/>
              <a:t>Retiree requests additional annuity or a refund using SF2802 or RI 38-124 &amp; submits to Agency</a:t>
            </a:r>
          </a:p>
          <a:p>
            <a:r>
              <a:rPr lang="en-US" dirty="0"/>
              <a:t>Agency completes SF2802 or RI 38-124 and sends to OPM</a:t>
            </a:r>
          </a:p>
          <a:p>
            <a:r>
              <a:rPr lang="en-US" dirty="0"/>
              <a:t>OPM either sets up additional annuity or sends refund</a:t>
            </a:r>
          </a:p>
          <a:p>
            <a:endParaRPr lang="en-US" dirty="0"/>
          </a:p>
          <a:p>
            <a:endParaRPr lang="en-US" dirty="0"/>
          </a:p>
        </p:txBody>
      </p:sp>
    </p:spTree>
    <p:extLst>
      <p:ext uri="{BB962C8B-B14F-4D97-AF65-F5344CB8AC3E}">
        <p14:creationId xmlns:p14="http://schemas.microsoft.com/office/powerpoint/2010/main" val="141337759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6781799" cy="990600"/>
          </a:xfrm>
        </p:spPr>
        <p:txBody>
          <a:bodyPr>
            <a:normAutofit fontScale="90000"/>
          </a:bodyPr>
          <a:lstStyle/>
          <a:p>
            <a:r>
              <a:rPr lang="en-US" dirty="0"/>
              <a:t>Voluntary Contribution Program</a:t>
            </a:r>
            <a:br>
              <a:rPr lang="en-US" dirty="0"/>
            </a:br>
            <a:r>
              <a:rPr lang="en-US" sz="2000" dirty="0">
                <a:solidFill>
                  <a:schemeClr val="tx1"/>
                </a:solidFill>
              </a:rPr>
              <a:t>Documents to review before jumping into this program:</a:t>
            </a:r>
            <a:br>
              <a:rPr lang="en-US" sz="2000" dirty="0"/>
            </a:br>
            <a:endParaRPr lang="en-US" sz="2000" dirty="0"/>
          </a:p>
        </p:txBody>
      </p:sp>
      <p:sp>
        <p:nvSpPr>
          <p:cNvPr id="3" name="Content Placeholder 2"/>
          <p:cNvSpPr>
            <a:spLocks noGrp="1"/>
          </p:cNvSpPr>
          <p:nvPr>
            <p:ph idx="1"/>
          </p:nvPr>
        </p:nvSpPr>
        <p:spPr/>
        <p:txBody>
          <a:bodyPr>
            <a:normAutofit fontScale="85000" lnSpcReduction="10000"/>
          </a:bodyPr>
          <a:lstStyle/>
          <a:p>
            <a:r>
              <a:rPr lang="en-US" dirty="0"/>
              <a:t>Application to Make Voluntary Contributions - SF 2804</a:t>
            </a:r>
          </a:p>
          <a:p>
            <a:pPr lvl="1"/>
            <a:r>
              <a:rPr lang="en-US" u="sng" dirty="0">
                <a:hlinkClick r:id="rId2"/>
              </a:rPr>
              <a:t>http://www.opm.gov/forms/pdf_fill/sf2804.pdf</a:t>
            </a:r>
            <a:endParaRPr lang="en-US" dirty="0"/>
          </a:p>
          <a:p>
            <a:r>
              <a:rPr lang="en-US" dirty="0"/>
              <a:t>OPM form that discusses the VCP</a:t>
            </a:r>
          </a:p>
          <a:p>
            <a:pPr lvl="1"/>
            <a:r>
              <a:rPr lang="en-US" u="sng" dirty="0">
                <a:hlinkClick r:id="rId3"/>
              </a:rPr>
              <a:t>https://www.opm.gov/forms/pdfimage/ri37-22.pdf</a:t>
            </a:r>
            <a:endParaRPr lang="en-US" dirty="0"/>
          </a:p>
          <a:p>
            <a:r>
              <a:rPr lang="en-US" dirty="0"/>
              <a:t>Voluntary Contributions Notice: </a:t>
            </a:r>
          </a:p>
          <a:p>
            <a:pPr lvl="1"/>
            <a:r>
              <a:rPr lang="en-US" u="sng" dirty="0">
                <a:hlinkClick r:id="rId4"/>
              </a:rPr>
              <a:t>http://www.opm.gov/retirement-services/publications-forms/pamphlets/ri38-125.pdf</a:t>
            </a:r>
            <a:endParaRPr lang="en-US" dirty="0"/>
          </a:p>
          <a:p>
            <a:r>
              <a:rPr lang="en-US" dirty="0"/>
              <a:t>IRS Publication 721 (2014), Tax Guide to U.S. Civil Service Retirement Benefits:</a:t>
            </a:r>
          </a:p>
          <a:p>
            <a:pPr lvl="1"/>
            <a:r>
              <a:rPr lang="en-US" u="sng" dirty="0">
                <a:hlinkClick r:id="rId5"/>
              </a:rPr>
              <a:t>http://www.irs.gov/publications/p721/ar02.html</a:t>
            </a:r>
            <a:r>
              <a:rPr lang="en-US" dirty="0"/>
              <a:t> </a:t>
            </a:r>
          </a:p>
          <a:p>
            <a:r>
              <a:rPr lang="en-US" dirty="0"/>
              <a:t>OPM Voluntary Contributions Program Guidelines – Chapter 31</a:t>
            </a:r>
          </a:p>
          <a:p>
            <a:pPr lvl="1"/>
            <a:r>
              <a:rPr lang="en-US" u="sng" dirty="0">
                <a:hlinkClick r:id="rId6"/>
              </a:rPr>
              <a:t>https://www.opm.gov/retirement-services/publications-forms/csrsfers-handbook/c031.pdf</a:t>
            </a:r>
            <a:endParaRPr lang="en-US" dirty="0"/>
          </a:p>
        </p:txBody>
      </p:sp>
    </p:spTree>
    <p:extLst>
      <p:ext uri="{BB962C8B-B14F-4D97-AF65-F5344CB8AC3E}">
        <p14:creationId xmlns:p14="http://schemas.microsoft.com/office/powerpoint/2010/main" val="3313750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724936"/>
          </a:xfrm>
        </p:spPr>
        <p:txBody>
          <a:bodyPr>
            <a:normAutofit fontScale="90000"/>
          </a:bodyPr>
          <a:lstStyle/>
          <a:p>
            <a:r>
              <a:rPr lang="en-US" dirty="0"/>
              <a:t>FEHB Self </a:t>
            </a:r>
            <a:r>
              <a:rPr lang="en-US" sz="4000" dirty="0"/>
              <a:t>Plus</a:t>
            </a:r>
            <a:r>
              <a:rPr lang="en-US" dirty="0"/>
              <a:t> One Enrollment</a:t>
            </a:r>
            <a:br>
              <a:rPr lang="en-US" dirty="0"/>
            </a:br>
            <a:endParaRPr lang="en-US" dirty="0"/>
          </a:p>
        </p:txBody>
      </p:sp>
      <p:sp>
        <p:nvSpPr>
          <p:cNvPr id="3" name="Content Placeholder 2"/>
          <p:cNvSpPr>
            <a:spLocks noGrp="1"/>
          </p:cNvSpPr>
          <p:nvPr>
            <p:ph idx="1"/>
          </p:nvPr>
        </p:nvSpPr>
        <p:spPr>
          <a:xfrm>
            <a:off x="1043490" y="1905000"/>
            <a:ext cx="6777317" cy="4232429"/>
          </a:xfrm>
        </p:spPr>
        <p:txBody>
          <a:bodyPr>
            <a:normAutofit/>
          </a:bodyPr>
          <a:lstStyle/>
          <a:p>
            <a:r>
              <a:rPr lang="en-US" sz="2200" dirty="0"/>
              <a:t>Effective Date:  January 1, 2016</a:t>
            </a:r>
          </a:p>
          <a:p>
            <a:pPr marL="0" indent="0">
              <a:buNone/>
            </a:pPr>
            <a:endParaRPr lang="en-US" sz="2200" dirty="0"/>
          </a:p>
          <a:p>
            <a:r>
              <a:rPr lang="en-US" sz="2200" dirty="0"/>
              <a:t>Forms were updated to include new plans</a:t>
            </a:r>
          </a:p>
          <a:p>
            <a:endParaRPr lang="en-US" sz="2200" dirty="0"/>
          </a:p>
          <a:p>
            <a:r>
              <a:rPr lang="en-US" sz="2200" dirty="0"/>
              <a:t>May require modifications to payroll systems</a:t>
            </a:r>
          </a:p>
          <a:p>
            <a:endParaRPr lang="en-US" dirty="0"/>
          </a:p>
          <a:p>
            <a:r>
              <a:rPr lang="en-US" sz="2200" dirty="0"/>
              <a:t>OPM FAQs - </a:t>
            </a:r>
            <a:r>
              <a:rPr lang="en-US" sz="2200" dirty="0">
                <a:hlinkClick r:id="rId2"/>
              </a:rPr>
              <a:t>http://www.opm.gov/healthcare-insurance/special-initiatives/self-plus-one/</a:t>
            </a:r>
            <a:endParaRPr lang="en-US" sz="2200" dirty="0"/>
          </a:p>
          <a:p>
            <a:pPr>
              <a:buNone/>
            </a:pPr>
            <a:endParaRPr lang="en-US" sz="2200" dirty="0"/>
          </a:p>
          <a:p>
            <a:endParaRPr lang="en-US" dirty="0"/>
          </a:p>
          <a:p>
            <a:endParaRPr lang="en-US" dirty="0"/>
          </a:p>
          <a:p>
            <a:endParaRPr lang="en-US"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Boyers</a:t>
            </a:r>
            <a:r>
              <a:rPr lang="en-US" dirty="0"/>
              <a:t>, PA</a:t>
            </a:r>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733800" y="2895600"/>
            <a:ext cx="3886200" cy="2514599"/>
          </a:xfrm>
        </p:spPr>
      </p:pic>
      <p:pic>
        <p:nvPicPr>
          <p:cNvPr id="12" name="Content Placeholder 11"/>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767216" y="2160588"/>
            <a:ext cx="2772455" cy="3881437"/>
          </a:xfrm>
        </p:spPr>
      </p:pic>
    </p:spTree>
    <p:extLst>
      <p:ext uri="{BB962C8B-B14F-4D97-AF65-F5344CB8AC3E}">
        <p14:creationId xmlns:p14="http://schemas.microsoft.com/office/powerpoint/2010/main" val="92788240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250" y="0"/>
            <a:ext cx="5143500" cy="6858000"/>
          </a:xfrm>
          <a:prstGeom prst="rect">
            <a:avLst/>
          </a:prstGeom>
        </p:spPr>
      </p:pic>
    </p:spTree>
    <p:extLst>
      <p:ext uri="{BB962C8B-B14F-4D97-AF65-F5344CB8AC3E}">
        <p14:creationId xmlns:p14="http://schemas.microsoft.com/office/powerpoint/2010/main" val="153851470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250" y="0"/>
            <a:ext cx="5143500" cy="6858000"/>
          </a:xfrm>
          <a:prstGeom prst="rect">
            <a:avLst/>
          </a:prstGeom>
        </p:spPr>
      </p:pic>
    </p:spTree>
    <p:extLst>
      <p:ext uri="{BB962C8B-B14F-4D97-AF65-F5344CB8AC3E}">
        <p14:creationId xmlns:p14="http://schemas.microsoft.com/office/powerpoint/2010/main" val="10536146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250" y="0"/>
            <a:ext cx="5143500" cy="6858000"/>
          </a:xfrm>
          <a:prstGeom prst="rect">
            <a:avLst/>
          </a:prstGeom>
        </p:spPr>
      </p:pic>
    </p:spTree>
    <p:extLst>
      <p:ext uri="{BB962C8B-B14F-4D97-AF65-F5344CB8AC3E}">
        <p14:creationId xmlns:p14="http://schemas.microsoft.com/office/powerpoint/2010/main" val="64666147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250" y="0"/>
            <a:ext cx="5143500" cy="6858000"/>
          </a:xfrm>
          <a:prstGeom prst="rect">
            <a:avLst/>
          </a:prstGeom>
        </p:spPr>
      </p:pic>
    </p:spTree>
    <p:extLst>
      <p:ext uri="{BB962C8B-B14F-4D97-AF65-F5344CB8AC3E}">
        <p14:creationId xmlns:p14="http://schemas.microsoft.com/office/powerpoint/2010/main" val="222052101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250" y="0"/>
            <a:ext cx="5143500" cy="6858000"/>
          </a:xfrm>
          <a:prstGeom prst="rect">
            <a:avLst/>
          </a:prstGeom>
        </p:spPr>
      </p:pic>
    </p:spTree>
    <p:extLst>
      <p:ext uri="{BB962C8B-B14F-4D97-AF65-F5344CB8AC3E}">
        <p14:creationId xmlns:p14="http://schemas.microsoft.com/office/powerpoint/2010/main" val="277660443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8617" y="0"/>
            <a:ext cx="5146766" cy="6858000"/>
          </a:xfrm>
          <a:prstGeom prst="rect">
            <a:avLst/>
          </a:prstGeom>
        </p:spPr>
      </p:pic>
    </p:spTree>
    <p:extLst>
      <p:ext uri="{BB962C8B-B14F-4D97-AF65-F5344CB8AC3E}">
        <p14:creationId xmlns:p14="http://schemas.microsoft.com/office/powerpoint/2010/main" val="411466374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250" y="0"/>
            <a:ext cx="5143500" cy="6858000"/>
          </a:xfrm>
          <a:prstGeom prst="rect">
            <a:avLst/>
          </a:prstGeom>
        </p:spPr>
      </p:pic>
    </p:spTree>
    <p:extLst>
      <p:ext uri="{BB962C8B-B14F-4D97-AF65-F5344CB8AC3E}">
        <p14:creationId xmlns:p14="http://schemas.microsoft.com/office/powerpoint/2010/main" val="108166020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250" y="0"/>
            <a:ext cx="5143500" cy="6858000"/>
          </a:xfrm>
          <a:prstGeom prst="rect">
            <a:avLst/>
          </a:prstGeom>
        </p:spPr>
      </p:pic>
    </p:spTree>
    <p:extLst>
      <p:ext uri="{BB962C8B-B14F-4D97-AF65-F5344CB8AC3E}">
        <p14:creationId xmlns:p14="http://schemas.microsoft.com/office/powerpoint/2010/main" val="190239673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8617" y="0"/>
            <a:ext cx="5146766" cy="6858000"/>
          </a:xfrm>
          <a:prstGeom prst="rect">
            <a:avLst/>
          </a:prstGeom>
        </p:spPr>
      </p:pic>
    </p:spTree>
    <p:extLst>
      <p:ext uri="{BB962C8B-B14F-4D97-AF65-F5344CB8AC3E}">
        <p14:creationId xmlns:p14="http://schemas.microsoft.com/office/powerpoint/2010/main" val="3084207405"/>
      </p:ext>
    </p:extLst>
  </p:cSld>
  <p:clrMapOvr>
    <a:masterClrMapping/>
  </p:clrMapOvr>
</p:sld>
</file>

<file path=ppt/theme/theme1.xml><?xml version="1.0" encoding="utf-8"?>
<a:theme xmlns:a="http://schemas.openxmlformats.org/drawingml/2006/main" name="Facet">
  <a:themeElements>
    <a:clrScheme name="Custom 1">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0070C0"/>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4046</TotalTime>
  <Words>3808</Words>
  <Application>Microsoft Office PowerPoint</Application>
  <PresentationFormat>On-screen Show (4:3)</PresentationFormat>
  <Paragraphs>606</Paragraphs>
  <Slides>99</Slides>
  <Notes>10</Notes>
  <HiddenSlides>10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99</vt:i4>
      </vt:variant>
    </vt:vector>
  </HeadingPairs>
  <TitlesOfParts>
    <vt:vector size="107" baseType="lpstr">
      <vt:lpstr>Arial</vt:lpstr>
      <vt:lpstr>Calibri</vt:lpstr>
      <vt:lpstr>Courier New</vt:lpstr>
      <vt:lpstr>Trebuchet MS</vt:lpstr>
      <vt:lpstr>Wingdings</vt:lpstr>
      <vt:lpstr>Wingdings 2</vt:lpstr>
      <vt:lpstr>Wingdings 3</vt:lpstr>
      <vt:lpstr>Facet</vt:lpstr>
      <vt:lpstr>Session 28 Federal Benefits Pre-Retirement Counseling and Benefits Update</vt:lpstr>
      <vt:lpstr>Changes--Appointment of Extension Directors/Admin</vt:lpstr>
      <vt:lpstr>Benefits for Lesbian, Gay, Bisexual, and Transgender (LGBT) Former Schedule A Employees and Annuitants</vt:lpstr>
      <vt:lpstr>LGBT Benefits--Retirement</vt:lpstr>
      <vt:lpstr>LGBT Benefits--Domestic Partnership</vt:lpstr>
      <vt:lpstr>LGBT Benefits--Detailed Information</vt:lpstr>
      <vt:lpstr>LGBT Benefits--FEHB </vt:lpstr>
      <vt:lpstr>Federal Employees Health Benefits (FEHB)--CLER</vt:lpstr>
      <vt:lpstr>FEHB Self Plus One Enrollment </vt:lpstr>
      <vt:lpstr>New Tax Forms for FEHB Enrollees:  Forms 1095-B and 1095-C</vt:lpstr>
      <vt:lpstr>Internal Revenue Code (IRC)  Sections 6055 and 6056 </vt:lpstr>
      <vt:lpstr>IRC Section 6055 Reporting Requirements: Health Coverage Provider Reporting</vt:lpstr>
      <vt:lpstr>IRC Section 6056 Reporting Requirements:  Employer Reporting</vt:lpstr>
      <vt:lpstr>IRS Forms 1095-B and 1095-C</vt:lpstr>
      <vt:lpstr>PowerPoint Presentation</vt:lpstr>
      <vt:lpstr>PowerPoint Presentation</vt:lpstr>
      <vt:lpstr>IRS Form 1095-B Corrections</vt:lpstr>
      <vt:lpstr>IRS Form 1095-C Corrections</vt:lpstr>
      <vt:lpstr>Guidance and Resources</vt:lpstr>
      <vt:lpstr>Medicare—Encourage Part B Participation</vt:lpstr>
      <vt:lpstr>Federal Employee’s Group Life Insurance </vt:lpstr>
      <vt:lpstr>FEGLI</vt:lpstr>
      <vt:lpstr>FEGLI</vt:lpstr>
      <vt:lpstr>LGBT Benefits--FEGLI </vt:lpstr>
      <vt:lpstr>FEGLI Beneficiaries</vt:lpstr>
      <vt:lpstr>LGBT Benefits--FEGLI Beneficiary</vt:lpstr>
      <vt:lpstr>LGBT Benefits--FEGLI Beneficiary</vt:lpstr>
      <vt:lpstr>FEGLI Life Insurance Open Season</vt:lpstr>
      <vt:lpstr>FEGLI Life Insurance Open Season Coverage Effective Date</vt:lpstr>
      <vt:lpstr>FEGLI Life Insurance Open Season Election Method</vt:lpstr>
      <vt:lpstr>FEGLI Life Insurance Open Season No Mandatory Action</vt:lpstr>
      <vt:lpstr>FEGLI Life Insurance Open Season Additional Guidance</vt:lpstr>
      <vt:lpstr>FEGLI Life Insurance Open Season General FEGLI Guidance</vt:lpstr>
      <vt:lpstr>Payroll—Retirement Rates</vt:lpstr>
      <vt:lpstr>Base Pay for Retirement </vt:lpstr>
      <vt:lpstr>Base Pay for Retirement </vt:lpstr>
      <vt:lpstr>Base Pay for Retirement </vt:lpstr>
      <vt:lpstr>Payroll--Reporting  </vt:lpstr>
      <vt:lpstr>PowerPoint Presentation</vt:lpstr>
      <vt:lpstr>Individual Retirement Record  </vt:lpstr>
      <vt:lpstr>PowerPoint Presentation</vt:lpstr>
      <vt:lpstr>PowerPoint Presentation</vt:lpstr>
      <vt:lpstr>Sick Leave</vt:lpstr>
      <vt:lpstr>Former Schedule A Appointment Types</vt:lpstr>
      <vt:lpstr>Former Schedule A Appointment Types</vt:lpstr>
      <vt:lpstr>Phased Retirement</vt:lpstr>
      <vt:lpstr>Retire / Rehire</vt:lpstr>
      <vt:lpstr>Types of Federal Retirements</vt:lpstr>
      <vt:lpstr>Voluntary Early Retirement Authority (VERA)</vt:lpstr>
      <vt:lpstr>Voluntary Early Retirement Authority (VERA)--Fees</vt:lpstr>
      <vt:lpstr>Discontinued Service Retirement (DSR)</vt:lpstr>
      <vt:lpstr>Office of Personnel Management BAL (Benefits Administration Letter) #17-101</vt:lpstr>
      <vt:lpstr>Retirement Application</vt:lpstr>
      <vt:lpstr>OPM Backlog </vt:lpstr>
      <vt:lpstr>Common Errors in Retirement Applications</vt:lpstr>
      <vt:lpstr>Common Errors—Retirement Application</vt:lpstr>
      <vt:lpstr>Common Errors—Spousal Consent (2801-2 and 3107-2)</vt:lpstr>
      <vt:lpstr>Common Errors—FEHB</vt:lpstr>
      <vt:lpstr>Common Errors—FEGLI</vt:lpstr>
      <vt:lpstr>Common Errors—Military Service</vt:lpstr>
      <vt:lpstr>Thrift Savings Plan Contribution Limits for 2017</vt:lpstr>
      <vt:lpstr>PowerPoint Presentation</vt:lpstr>
      <vt:lpstr>FEGLI Address</vt:lpstr>
      <vt:lpstr>FEGLI Address</vt:lpstr>
      <vt:lpstr>Mailing Address for Retirement Packets</vt:lpstr>
      <vt:lpstr>Mailing Address for Federal Folders</vt:lpstr>
      <vt:lpstr>Annuitants Should Receive</vt:lpstr>
      <vt:lpstr>Retirement Claims Processing</vt:lpstr>
      <vt:lpstr>Death of Annuitant </vt:lpstr>
      <vt:lpstr>Retirement Services Online</vt:lpstr>
      <vt:lpstr>PowerPoint Presentation</vt:lpstr>
      <vt:lpstr>OPM Trainings</vt:lpstr>
      <vt:lpstr>PowerPoint Presentation</vt:lpstr>
      <vt:lpstr>Resources</vt:lpstr>
      <vt:lpstr>Resources</vt:lpstr>
      <vt:lpstr>Resources</vt:lpstr>
      <vt:lpstr>Resources</vt:lpstr>
      <vt:lpstr>Resources</vt:lpstr>
      <vt:lpstr>Federal Dental Insurance and Vision Insurance (FEDVIP) </vt:lpstr>
      <vt:lpstr>Federal Dental Insurance and Vision Insurance (FEDVIP)</vt:lpstr>
      <vt:lpstr>Federal Long Term Care Insurance Program </vt:lpstr>
      <vt:lpstr>Federal Long Term Care Insurance Program</vt:lpstr>
      <vt:lpstr>Federal Long Term Care Insurance Program</vt:lpstr>
      <vt:lpstr>my Social Security</vt:lpstr>
      <vt:lpstr>Voluntary Contribution Program</vt:lpstr>
      <vt:lpstr>Voluntary Contribution Program</vt:lpstr>
      <vt:lpstr>Voluntary Contribution Program</vt:lpstr>
      <vt:lpstr>Voluntary Contribution Program Steps</vt:lpstr>
      <vt:lpstr>Voluntary Contribution Program Documents to review before jumping into this program: </vt:lpstr>
      <vt:lpstr>Boyers, PA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Vermont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Sick Leave Policy</dc:title>
  <dc:creator>Rainville, Celia</dc:creator>
  <cp:lastModifiedBy>San Soucie, Mary Fran</cp:lastModifiedBy>
  <cp:revision>238</cp:revision>
  <cp:lastPrinted>2016-02-26T16:23:32Z</cp:lastPrinted>
  <dcterms:created xsi:type="dcterms:W3CDTF">2011-05-12T19:09:05Z</dcterms:created>
  <dcterms:modified xsi:type="dcterms:W3CDTF">2017-05-02T16:45:50Z</dcterms:modified>
</cp:coreProperties>
</file>