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 id="2147483679" r:id="rId2"/>
  </p:sldMasterIdLst>
  <p:notesMasterIdLst>
    <p:notesMasterId r:id="rId84"/>
  </p:notesMasterIdLst>
  <p:handoutMasterIdLst>
    <p:handoutMasterId r:id="rId85"/>
  </p:handoutMasterIdLst>
  <p:sldIdLst>
    <p:sldId id="256" r:id="rId3"/>
    <p:sldId id="539" r:id="rId4"/>
    <p:sldId id="423" r:id="rId5"/>
    <p:sldId id="590" r:id="rId6"/>
    <p:sldId id="486" r:id="rId7"/>
    <p:sldId id="541" r:id="rId8"/>
    <p:sldId id="545" r:id="rId9"/>
    <p:sldId id="546" r:id="rId10"/>
    <p:sldId id="542" r:id="rId11"/>
    <p:sldId id="543" r:id="rId12"/>
    <p:sldId id="544" r:id="rId13"/>
    <p:sldId id="462" r:id="rId14"/>
    <p:sldId id="548" r:id="rId15"/>
    <p:sldId id="460" r:id="rId16"/>
    <p:sldId id="461" r:id="rId17"/>
    <p:sldId id="465" r:id="rId18"/>
    <p:sldId id="466" r:id="rId19"/>
    <p:sldId id="467" r:id="rId20"/>
    <p:sldId id="549" r:id="rId21"/>
    <p:sldId id="593" r:id="rId22"/>
    <p:sldId id="550" r:id="rId23"/>
    <p:sldId id="468" r:id="rId24"/>
    <p:sldId id="469" r:id="rId25"/>
    <p:sldId id="471" r:id="rId26"/>
    <p:sldId id="472" r:id="rId27"/>
    <p:sldId id="537" r:id="rId28"/>
    <p:sldId id="485" r:id="rId29"/>
    <p:sldId id="476" r:id="rId30"/>
    <p:sldId id="478" r:id="rId31"/>
    <p:sldId id="477" r:id="rId32"/>
    <p:sldId id="480" r:id="rId33"/>
    <p:sldId id="551" r:id="rId34"/>
    <p:sldId id="552" r:id="rId35"/>
    <p:sldId id="576" r:id="rId36"/>
    <p:sldId id="577" r:id="rId37"/>
    <p:sldId id="482" r:id="rId38"/>
    <p:sldId id="483" r:id="rId39"/>
    <p:sldId id="484" r:id="rId40"/>
    <p:sldId id="578" r:id="rId41"/>
    <p:sldId id="579" r:id="rId42"/>
    <p:sldId id="580" r:id="rId43"/>
    <p:sldId id="581" r:id="rId44"/>
    <p:sldId id="558" r:id="rId45"/>
    <p:sldId id="559" r:id="rId46"/>
    <p:sldId id="560" r:id="rId47"/>
    <p:sldId id="564" r:id="rId48"/>
    <p:sldId id="566" r:id="rId49"/>
    <p:sldId id="568" r:id="rId50"/>
    <p:sldId id="569" r:id="rId51"/>
    <p:sldId id="570" r:id="rId52"/>
    <p:sldId id="571" r:id="rId53"/>
    <p:sldId id="573" r:id="rId54"/>
    <p:sldId id="574" r:id="rId55"/>
    <p:sldId id="524" r:id="rId56"/>
    <p:sldId id="492" r:id="rId57"/>
    <p:sldId id="525" r:id="rId58"/>
    <p:sldId id="582" r:id="rId59"/>
    <p:sldId id="583" r:id="rId60"/>
    <p:sldId id="584" r:id="rId61"/>
    <p:sldId id="585" r:id="rId62"/>
    <p:sldId id="586" r:id="rId63"/>
    <p:sldId id="587" r:id="rId64"/>
    <p:sldId id="588" r:id="rId65"/>
    <p:sldId id="591" r:id="rId66"/>
    <p:sldId id="512" r:id="rId67"/>
    <p:sldId id="513" r:id="rId68"/>
    <p:sldId id="514" r:id="rId69"/>
    <p:sldId id="515" r:id="rId70"/>
    <p:sldId id="516" r:id="rId71"/>
    <p:sldId id="533" r:id="rId72"/>
    <p:sldId id="534" r:id="rId73"/>
    <p:sldId id="535" r:id="rId74"/>
    <p:sldId id="493" r:id="rId75"/>
    <p:sldId id="520" r:id="rId76"/>
    <p:sldId id="536" r:id="rId77"/>
    <p:sldId id="494" r:id="rId78"/>
    <p:sldId id="495" r:id="rId79"/>
    <p:sldId id="589" r:id="rId80"/>
    <p:sldId id="497" r:id="rId81"/>
    <p:sldId id="496" r:id="rId82"/>
    <p:sldId id="498" r:id="rId83"/>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anka M Torres" initials="VMT" lastIdx="11" clrIdx="0">
    <p:extLst>
      <p:ext uri="{19B8F6BF-5375-455C-9EA6-DF929625EA0E}">
        <p15:presenceInfo xmlns:p15="http://schemas.microsoft.com/office/powerpoint/2012/main" userId="S-1-5-21-3516884288-2819916808-3028616173-87066" providerId="AD"/>
      </p:ext>
    </p:extLst>
  </p:cmAuthor>
  <p:cmAuthor id="2" name="Maria Guadalupe Fabregas Janeiro" initials="MGFJ" lastIdx="6" clrIdx="1">
    <p:extLst>
      <p:ext uri="{19B8F6BF-5375-455C-9EA6-DF929625EA0E}">
        <p15:presenceInfo xmlns:p15="http://schemas.microsoft.com/office/powerpoint/2012/main" userId="S-1-5-21-3516884288-2819916808-3028616173-173108" providerId="AD"/>
      </p:ext>
    </p:extLst>
  </p:cmAuthor>
  <p:cmAuthor id="3" name="Maria Torres" initials="MT" lastIdx="1" clrIdx="2">
    <p:extLst>
      <p:ext uri="{19B8F6BF-5375-455C-9EA6-DF929625EA0E}">
        <p15:presenceInfo xmlns:p15="http://schemas.microsoft.com/office/powerpoint/2012/main" userId="c79de0edb3c4a02b" providerId="Windows Live"/>
      </p:ext>
    </p:extLst>
  </p:cmAuthor>
  <p:cmAuthor id="4" name="Shannon J Horrillo" initials="SJH" lastIdx="4" clrIdx="3">
    <p:extLst>
      <p:ext uri="{19B8F6BF-5375-455C-9EA6-DF929625EA0E}">
        <p15:presenceInfo xmlns:p15="http://schemas.microsoft.com/office/powerpoint/2012/main" userId="S-1-5-21-3516884288-2819916808-3028616173-68893" providerId="AD"/>
      </p:ext>
    </p:extLst>
  </p:cmAuthor>
  <p:cmAuthor id="5" name="Tamekia R Wilkins" initials="TRW" lastIdx="25" clrIdx="4">
    <p:extLst>
      <p:ext uri="{19B8F6BF-5375-455C-9EA6-DF929625EA0E}">
        <p15:presenceInfo xmlns:p15="http://schemas.microsoft.com/office/powerpoint/2012/main" userId="S-1-5-21-3516884288-2819916808-3028616173-175041" providerId="AD"/>
      </p:ext>
    </p:extLst>
  </p:cmAuthor>
  <p:cmAuthor id="6" name="Gemma M Miner" initials="GMM" lastIdx="1" clrIdx="5">
    <p:extLst>
      <p:ext uri="{19B8F6BF-5375-455C-9EA6-DF929625EA0E}">
        <p15:presenceInfo xmlns:p15="http://schemas.microsoft.com/office/powerpoint/2012/main" userId="S-1-5-21-3516884288-2819916808-3028616173-362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4D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1460" y="44"/>
      </p:cViewPr>
      <p:guideLst>
        <p:guide orient="horz" pos="2160"/>
        <p:guide pos="2880"/>
      </p:guideLst>
    </p:cSldViewPr>
  </p:slideViewPr>
  <p:notesTextViewPr>
    <p:cViewPr>
      <p:scale>
        <a:sx n="1" d="1"/>
        <a:sy n="1" d="1"/>
      </p:scale>
      <p:origin x="0" y="0"/>
    </p:cViewPr>
  </p:notesTextViewPr>
  <p:sorterViewPr>
    <p:cViewPr varScale="1">
      <p:scale>
        <a:sx n="1" d="1"/>
        <a:sy n="1" d="1"/>
      </p:scale>
      <p:origin x="0" y="-17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notesMaster" Target="notesMasters/notesMaster1.xml"/><Relationship Id="rId89"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ableStyles" Target="tableStyles.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Sheet1!$B$5:$B$10</c:f>
              <c:strCache>
                <c:ptCount val="6"/>
                <c:pt idx="0">
                  <c:v>White</c:v>
                </c:pt>
                <c:pt idx="1">
                  <c:v>Black or African American</c:v>
                </c:pt>
                <c:pt idx="2">
                  <c:v>American Indian and Alaska Native</c:v>
                </c:pt>
                <c:pt idx="3">
                  <c:v>Asian</c:v>
                </c:pt>
                <c:pt idx="4">
                  <c:v>Native Hawaian and other Pacific Islanders</c:v>
                </c:pt>
                <c:pt idx="5">
                  <c:v>Two or more races</c:v>
                </c:pt>
              </c:strCache>
            </c:strRef>
          </c:cat>
          <c:val>
            <c:numRef>
              <c:f>Sheet1!$C$5:$C$10</c:f>
              <c:numCache>
                <c:formatCode>0%</c:formatCode>
                <c:ptCount val="6"/>
                <c:pt idx="0">
                  <c:v>0.78</c:v>
                </c:pt>
                <c:pt idx="1">
                  <c:v>0.13</c:v>
                </c:pt>
                <c:pt idx="2">
                  <c:v>0.01</c:v>
                </c:pt>
                <c:pt idx="3">
                  <c:v>0.05</c:v>
                </c:pt>
                <c:pt idx="4" formatCode="0.0%">
                  <c:v>2E-3</c:v>
                </c:pt>
                <c:pt idx="5">
                  <c:v>0.02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accent2">
        <a:lumMod val="20000"/>
        <a:lumOff val="80000"/>
      </a:schemeClr>
    </a:solid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6" dt="2017-03-20T13:44:16.251" idx="1">
    <p:pos x="6662" y="874"/>
    <p:text>swtich the two blocks so that we go from Gold to Platinum. (The visual doesn't match the message)</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DBB1FD-9AD1-42DC-BD12-98AECA9B94C1}"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D6709695-A317-45ED-9687-5F71ADC90956}">
      <dgm:prSet phldrT="[Text]"/>
      <dgm:spPr>
        <a:solidFill>
          <a:srgbClr val="00B050"/>
        </a:solidFill>
      </dgm:spPr>
      <dgm:t>
        <a:bodyPr/>
        <a:lstStyle/>
        <a:p>
          <a:r>
            <a:rPr lang="en-US" b="1" dirty="0" smtClean="0">
              <a:latin typeface="Cambria" panose="02040503050406030204" pitchFamily="18" charset="0"/>
            </a:rPr>
            <a:t>Preparing Academics &amp; Staff to better reach and serve new  communities in the State of California</a:t>
          </a:r>
          <a:endParaRPr lang="en-US" b="1" dirty="0">
            <a:latin typeface="Cambria" panose="02040503050406030204" pitchFamily="18" charset="0"/>
          </a:endParaRPr>
        </a:p>
      </dgm:t>
    </dgm:pt>
    <dgm:pt modelId="{6C2F5A3E-90A3-46B6-814F-3F742D22D658}" type="parTrans" cxnId="{373767F7-F1C7-4AED-B176-FC76428E1BFB}">
      <dgm:prSet/>
      <dgm:spPr/>
      <dgm:t>
        <a:bodyPr/>
        <a:lstStyle/>
        <a:p>
          <a:endParaRPr lang="en-US"/>
        </a:p>
      </dgm:t>
    </dgm:pt>
    <dgm:pt modelId="{33CD36FA-39FF-42F5-99B8-F947286821DC}" type="sibTrans" cxnId="{373767F7-F1C7-4AED-B176-FC76428E1BFB}">
      <dgm:prSet/>
      <dgm:spPr/>
      <dgm:t>
        <a:bodyPr/>
        <a:lstStyle/>
        <a:p>
          <a:endParaRPr lang="en-US"/>
        </a:p>
      </dgm:t>
    </dgm:pt>
    <dgm:pt modelId="{60558989-BE63-4041-8547-DF7A47306303}">
      <dgm:prSet phldrT="[Text]"/>
      <dgm:spPr>
        <a:solidFill>
          <a:schemeClr val="tx2"/>
        </a:solidFill>
      </dgm:spPr>
      <dgm:t>
        <a:bodyPr/>
        <a:lstStyle/>
        <a:p>
          <a:r>
            <a:rPr lang="en-US" b="1" dirty="0" smtClean="0">
              <a:latin typeface="Cambria" panose="02040503050406030204" pitchFamily="18" charset="0"/>
            </a:rPr>
            <a:t>Developing/Adapting /Delivering Culturally Responsive Programing to  attract and better serve all the communities in the state of California</a:t>
          </a:r>
          <a:endParaRPr lang="en-US" b="1" dirty="0">
            <a:latin typeface="Cambria" panose="02040503050406030204" pitchFamily="18" charset="0"/>
          </a:endParaRPr>
        </a:p>
      </dgm:t>
    </dgm:pt>
    <dgm:pt modelId="{A3C4AC27-9011-404E-A4D3-5B6DFB4B8B8F}" type="parTrans" cxnId="{D3211D4C-631F-4918-B443-4386A875325F}">
      <dgm:prSet/>
      <dgm:spPr/>
      <dgm:t>
        <a:bodyPr/>
        <a:lstStyle/>
        <a:p>
          <a:endParaRPr lang="en-US"/>
        </a:p>
      </dgm:t>
    </dgm:pt>
    <dgm:pt modelId="{DEAEF0D1-FFFF-4D53-BD06-42B96EF41774}" type="sibTrans" cxnId="{D3211D4C-631F-4918-B443-4386A875325F}">
      <dgm:prSet/>
      <dgm:spPr/>
      <dgm:t>
        <a:bodyPr/>
        <a:lstStyle/>
        <a:p>
          <a:endParaRPr lang="en-US"/>
        </a:p>
      </dgm:t>
    </dgm:pt>
    <dgm:pt modelId="{848FB0AC-7283-4212-A59D-1CA7FE806C1E}" type="pres">
      <dgm:prSet presAssocID="{86DBB1FD-9AD1-42DC-BD12-98AECA9B94C1}" presName="diagram" presStyleCnt="0">
        <dgm:presLayoutVars>
          <dgm:dir/>
          <dgm:resizeHandles val="exact"/>
        </dgm:presLayoutVars>
      </dgm:prSet>
      <dgm:spPr/>
      <dgm:t>
        <a:bodyPr/>
        <a:lstStyle/>
        <a:p>
          <a:endParaRPr lang="en-US"/>
        </a:p>
      </dgm:t>
    </dgm:pt>
    <dgm:pt modelId="{5698A495-CDDC-4B1C-8EAC-3897BAEC224E}" type="pres">
      <dgm:prSet presAssocID="{D6709695-A317-45ED-9687-5F71ADC90956}" presName="arrow" presStyleLbl="node1" presStyleIdx="0" presStyleCnt="2" custScaleX="105469" custScaleY="96104" custRadScaleRad="128593" custRadScaleInc="1106">
        <dgm:presLayoutVars>
          <dgm:bulletEnabled val="1"/>
        </dgm:presLayoutVars>
      </dgm:prSet>
      <dgm:spPr/>
      <dgm:t>
        <a:bodyPr/>
        <a:lstStyle/>
        <a:p>
          <a:endParaRPr lang="en-US"/>
        </a:p>
      </dgm:t>
    </dgm:pt>
    <dgm:pt modelId="{3E287900-1ED5-456D-BF26-5E655854C26E}" type="pres">
      <dgm:prSet presAssocID="{60558989-BE63-4041-8547-DF7A47306303}" presName="arrow" presStyleLbl="node1" presStyleIdx="1" presStyleCnt="2" custScaleX="116892" custScaleY="87504" custRadScaleRad="135198" custRadScaleInc="-707">
        <dgm:presLayoutVars>
          <dgm:bulletEnabled val="1"/>
        </dgm:presLayoutVars>
      </dgm:prSet>
      <dgm:spPr/>
      <dgm:t>
        <a:bodyPr/>
        <a:lstStyle/>
        <a:p>
          <a:endParaRPr lang="en-US"/>
        </a:p>
      </dgm:t>
    </dgm:pt>
  </dgm:ptLst>
  <dgm:cxnLst>
    <dgm:cxn modelId="{D3211D4C-631F-4918-B443-4386A875325F}" srcId="{86DBB1FD-9AD1-42DC-BD12-98AECA9B94C1}" destId="{60558989-BE63-4041-8547-DF7A47306303}" srcOrd="1" destOrd="0" parTransId="{A3C4AC27-9011-404E-A4D3-5B6DFB4B8B8F}" sibTransId="{DEAEF0D1-FFFF-4D53-BD06-42B96EF41774}"/>
    <dgm:cxn modelId="{373767F7-F1C7-4AED-B176-FC76428E1BFB}" srcId="{86DBB1FD-9AD1-42DC-BD12-98AECA9B94C1}" destId="{D6709695-A317-45ED-9687-5F71ADC90956}" srcOrd="0" destOrd="0" parTransId="{6C2F5A3E-90A3-46B6-814F-3F742D22D658}" sibTransId="{33CD36FA-39FF-42F5-99B8-F947286821DC}"/>
    <dgm:cxn modelId="{1D2D7F2B-7634-4EB2-B09A-62297639F5BC}" type="presOf" srcId="{D6709695-A317-45ED-9687-5F71ADC90956}" destId="{5698A495-CDDC-4B1C-8EAC-3897BAEC224E}" srcOrd="0" destOrd="0" presId="urn:microsoft.com/office/officeart/2005/8/layout/arrow5"/>
    <dgm:cxn modelId="{BC0DEB69-6555-472E-8461-E71F6A081976}" type="presOf" srcId="{86DBB1FD-9AD1-42DC-BD12-98AECA9B94C1}" destId="{848FB0AC-7283-4212-A59D-1CA7FE806C1E}" srcOrd="0" destOrd="0" presId="urn:microsoft.com/office/officeart/2005/8/layout/arrow5"/>
    <dgm:cxn modelId="{5DDFA96B-868A-4990-B015-7832954A9F29}" type="presOf" srcId="{60558989-BE63-4041-8547-DF7A47306303}" destId="{3E287900-1ED5-456D-BF26-5E655854C26E}" srcOrd="0" destOrd="0" presId="urn:microsoft.com/office/officeart/2005/8/layout/arrow5"/>
    <dgm:cxn modelId="{47875991-3CD7-4C71-9873-B23F30C0F067}" type="presParOf" srcId="{848FB0AC-7283-4212-A59D-1CA7FE806C1E}" destId="{5698A495-CDDC-4B1C-8EAC-3897BAEC224E}" srcOrd="0" destOrd="0" presId="urn:microsoft.com/office/officeart/2005/8/layout/arrow5"/>
    <dgm:cxn modelId="{C1B5E505-7886-4168-BF87-BBDF52587D9E}" type="presParOf" srcId="{848FB0AC-7283-4212-A59D-1CA7FE806C1E}" destId="{3E287900-1ED5-456D-BF26-5E655854C26E}"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8BB532-15D1-47EC-8F49-A6C894EF5689}"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s-MX"/>
        </a:p>
      </dgm:t>
    </dgm:pt>
    <dgm:pt modelId="{1C49F109-A5D3-44A4-8E39-C42561657D38}">
      <dgm:prSet phldrT="[Text]" custT="1"/>
      <dgm:spPr>
        <a:solidFill>
          <a:srgbClr val="00B050"/>
        </a:solidFill>
        <a:ln w="57150">
          <a:solidFill>
            <a:srgbClr val="0070C0"/>
          </a:solidFill>
        </a:ln>
      </dgm:spPr>
      <dgm:t>
        <a:bodyPr/>
        <a:lstStyle/>
        <a:p>
          <a:r>
            <a:rPr lang="en-US" sz="1800" b="1" dirty="0" smtClean="0"/>
            <a:t>Diagnosis</a:t>
          </a:r>
          <a:endParaRPr lang="es-MX" sz="1800" b="1" dirty="0"/>
        </a:p>
      </dgm:t>
    </dgm:pt>
    <dgm:pt modelId="{3A936216-EDC0-418B-8606-576BE607C9B3}" type="parTrans" cxnId="{A6A8DC09-B81E-4EFC-8DC0-BD218448D721}">
      <dgm:prSet/>
      <dgm:spPr/>
      <dgm:t>
        <a:bodyPr/>
        <a:lstStyle/>
        <a:p>
          <a:endParaRPr lang="es-MX"/>
        </a:p>
      </dgm:t>
    </dgm:pt>
    <dgm:pt modelId="{CBCA3052-DCAF-44BD-80AF-74742A44591B}" type="sibTrans" cxnId="{A6A8DC09-B81E-4EFC-8DC0-BD218448D721}">
      <dgm:prSet/>
      <dgm:spPr>
        <a:solidFill>
          <a:srgbClr val="0070C0"/>
        </a:solidFill>
      </dgm:spPr>
      <dgm:t>
        <a:bodyPr/>
        <a:lstStyle/>
        <a:p>
          <a:endParaRPr lang="es-MX"/>
        </a:p>
      </dgm:t>
    </dgm:pt>
    <dgm:pt modelId="{C7800835-C209-45B8-AAD9-23B38F2B133F}">
      <dgm:prSet phldrT="[Text]" custT="1"/>
      <dgm:spPr>
        <a:solidFill>
          <a:srgbClr val="00B050"/>
        </a:solidFill>
        <a:ln w="57150">
          <a:solidFill>
            <a:srgbClr val="0070C0"/>
          </a:solidFill>
        </a:ln>
      </dgm:spPr>
      <dgm:t>
        <a:bodyPr/>
        <a:lstStyle/>
        <a:p>
          <a:r>
            <a:rPr lang="en-US" sz="2400" b="1" smtClean="0"/>
            <a:t>Training</a:t>
          </a:r>
          <a:endParaRPr lang="es-MX" sz="2400" b="1"/>
        </a:p>
      </dgm:t>
    </dgm:pt>
    <dgm:pt modelId="{567A1281-3B07-4EDD-9BEB-C74C87B0861C}" type="parTrans" cxnId="{6BCE55B7-24DC-4E8E-AB79-CFE93D1B2AAB}">
      <dgm:prSet/>
      <dgm:spPr/>
      <dgm:t>
        <a:bodyPr/>
        <a:lstStyle/>
        <a:p>
          <a:endParaRPr lang="es-MX"/>
        </a:p>
      </dgm:t>
    </dgm:pt>
    <dgm:pt modelId="{CCB498B8-D7AE-4503-8FEC-E123E0476D3F}" type="sibTrans" cxnId="{6BCE55B7-24DC-4E8E-AB79-CFE93D1B2AAB}">
      <dgm:prSet/>
      <dgm:spPr>
        <a:solidFill>
          <a:srgbClr val="0070C0"/>
        </a:solidFill>
      </dgm:spPr>
      <dgm:t>
        <a:bodyPr/>
        <a:lstStyle/>
        <a:p>
          <a:endParaRPr lang="es-MX"/>
        </a:p>
      </dgm:t>
    </dgm:pt>
    <dgm:pt modelId="{1E4A59CE-8C5C-46D8-A66C-5E8F097D0FF5}">
      <dgm:prSet phldrT="[Text]" custT="1"/>
      <dgm:spPr>
        <a:solidFill>
          <a:srgbClr val="00B050"/>
        </a:solidFill>
        <a:ln w="57150">
          <a:solidFill>
            <a:srgbClr val="0070C0"/>
          </a:solidFill>
        </a:ln>
      </dgm:spPr>
      <dgm:t>
        <a:bodyPr/>
        <a:lstStyle/>
        <a:p>
          <a:r>
            <a:rPr lang="en-US" sz="2000" dirty="0" smtClean="0"/>
            <a:t>Implementation</a:t>
          </a:r>
          <a:endParaRPr lang="es-MX" sz="2000" dirty="0"/>
        </a:p>
      </dgm:t>
    </dgm:pt>
    <dgm:pt modelId="{37686D7B-40D1-4EF6-ACA0-7B75D9B1CB01}" type="parTrans" cxnId="{FDF1C16A-8753-412D-AC45-DE43B301E5B9}">
      <dgm:prSet/>
      <dgm:spPr/>
      <dgm:t>
        <a:bodyPr/>
        <a:lstStyle/>
        <a:p>
          <a:endParaRPr lang="es-MX"/>
        </a:p>
      </dgm:t>
    </dgm:pt>
    <dgm:pt modelId="{FFCD6603-5A2C-4C44-AC33-B39763FDD008}" type="sibTrans" cxnId="{FDF1C16A-8753-412D-AC45-DE43B301E5B9}">
      <dgm:prSet/>
      <dgm:spPr>
        <a:solidFill>
          <a:srgbClr val="0070C0"/>
        </a:solidFill>
      </dgm:spPr>
      <dgm:t>
        <a:bodyPr/>
        <a:lstStyle/>
        <a:p>
          <a:endParaRPr lang="es-MX"/>
        </a:p>
      </dgm:t>
    </dgm:pt>
    <dgm:pt modelId="{9418540E-4E95-4395-9EA0-1E883411015E}">
      <dgm:prSet phldrT="[Text]" custT="1"/>
      <dgm:spPr>
        <a:solidFill>
          <a:srgbClr val="00B050"/>
        </a:solidFill>
        <a:ln w="57150">
          <a:solidFill>
            <a:srgbClr val="0070C0"/>
          </a:solidFill>
        </a:ln>
      </dgm:spPr>
      <dgm:t>
        <a:bodyPr/>
        <a:lstStyle/>
        <a:p>
          <a:r>
            <a:rPr lang="en-US" sz="1600" b="1" smtClean="0"/>
            <a:t>Evaluation</a:t>
          </a:r>
          <a:endParaRPr lang="es-MX" sz="1600" b="1"/>
        </a:p>
      </dgm:t>
    </dgm:pt>
    <dgm:pt modelId="{F6D4C3E8-16DF-408A-BF63-7C4495C7180A}" type="parTrans" cxnId="{9B3A2846-3A1E-4F2A-B4A6-CBDE16BE1250}">
      <dgm:prSet/>
      <dgm:spPr/>
      <dgm:t>
        <a:bodyPr/>
        <a:lstStyle/>
        <a:p>
          <a:endParaRPr lang="es-MX"/>
        </a:p>
      </dgm:t>
    </dgm:pt>
    <dgm:pt modelId="{738F215C-F649-49E6-ABA9-7774A21CBEFF}" type="sibTrans" cxnId="{9B3A2846-3A1E-4F2A-B4A6-CBDE16BE1250}">
      <dgm:prSet/>
      <dgm:spPr>
        <a:solidFill>
          <a:srgbClr val="0070C0"/>
        </a:solidFill>
      </dgm:spPr>
      <dgm:t>
        <a:bodyPr/>
        <a:lstStyle/>
        <a:p>
          <a:endParaRPr lang="es-MX"/>
        </a:p>
      </dgm:t>
    </dgm:pt>
    <dgm:pt modelId="{4E08B1A6-7DB8-4A5F-9BAC-7B11F2EB51E2}">
      <dgm:prSet phldrT="[Text]" custT="1"/>
      <dgm:spPr>
        <a:solidFill>
          <a:srgbClr val="00B050"/>
        </a:solidFill>
        <a:ln w="57150">
          <a:solidFill>
            <a:srgbClr val="0070C0"/>
          </a:solidFill>
        </a:ln>
      </dgm:spPr>
      <dgm:t>
        <a:bodyPr/>
        <a:lstStyle/>
        <a:p>
          <a:r>
            <a:rPr lang="en-US" sz="2800" b="1" dirty="0" smtClean="0"/>
            <a:t>Dissemination</a:t>
          </a:r>
          <a:endParaRPr lang="es-MX" sz="2800" b="1" dirty="0"/>
        </a:p>
      </dgm:t>
    </dgm:pt>
    <dgm:pt modelId="{4A7EC561-C006-4111-981F-A696D6E08D7D}" type="parTrans" cxnId="{C723B901-C754-48DE-AFDE-17611F1644B8}">
      <dgm:prSet/>
      <dgm:spPr/>
      <dgm:t>
        <a:bodyPr/>
        <a:lstStyle/>
        <a:p>
          <a:endParaRPr lang="es-MX"/>
        </a:p>
      </dgm:t>
    </dgm:pt>
    <dgm:pt modelId="{CD4DBDD3-4A5A-45D4-8860-ED3FADECF82C}" type="sibTrans" cxnId="{C723B901-C754-48DE-AFDE-17611F1644B8}">
      <dgm:prSet/>
      <dgm:spPr>
        <a:solidFill>
          <a:srgbClr val="0070C0"/>
        </a:solidFill>
      </dgm:spPr>
      <dgm:t>
        <a:bodyPr/>
        <a:lstStyle/>
        <a:p>
          <a:endParaRPr lang="es-MX"/>
        </a:p>
      </dgm:t>
    </dgm:pt>
    <dgm:pt modelId="{79A30D4C-55D4-425E-8A35-4BFE9E8F0171}" type="pres">
      <dgm:prSet presAssocID="{5E8BB532-15D1-47EC-8F49-A6C894EF5689}" presName="cycle" presStyleCnt="0">
        <dgm:presLayoutVars>
          <dgm:dir/>
          <dgm:resizeHandles val="exact"/>
        </dgm:presLayoutVars>
      </dgm:prSet>
      <dgm:spPr/>
      <dgm:t>
        <a:bodyPr/>
        <a:lstStyle/>
        <a:p>
          <a:endParaRPr lang="es-MX"/>
        </a:p>
      </dgm:t>
    </dgm:pt>
    <dgm:pt modelId="{957BF9B3-7A36-4CFC-9802-5A933699B69A}" type="pres">
      <dgm:prSet presAssocID="{1C49F109-A5D3-44A4-8E39-C42561657D38}" presName="node" presStyleLbl="node1" presStyleIdx="0" presStyleCnt="5" custScaleX="158852" custScaleY="100110" custRadScaleRad="100148" custRadScaleInc="-8010">
        <dgm:presLayoutVars>
          <dgm:bulletEnabled val="1"/>
        </dgm:presLayoutVars>
      </dgm:prSet>
      <dgm:spPr/>
      <dgm:t>
        <a:bodyPr/>
        <a:lstStyle/>
        <a:p>
          <a:endParaRPr lang="es-MX"/>
        </a:p>
      </dgm:t>
    </dgm:pt>
    <dgm:pt modelId="{E54252E7-6AC2-4ABE-A31D-7B29324E01E0}" type="pres">
      <dgm:prSet presAssocID="{CBCA3052-DCAF-44BD-80AF-74742A44591B}" presName="sibTrans" presStyleLbl="sibTrans2D1" presStyleIdx="0" presStyleCnt="5"/>
      <dgm:spPr/>
      <dgm:t>
        <a:bodyPr/>
        <a:lstStyle/>
        <a:p>
          <a:endParaRPr lang="es-MX"/>
        </a:p>
      </dgm:t>
    </dgm:pt>
    <dgm:pt modelId="{58871BF0-8F16-48DA-89E0-DF112D616699}" type="pres">
      <dgm:prSet presAssocID="{CBCA3052-DCAF-44BD-80AF-74742A44591B}" presName="connectorText" presStyleLbl="sibTrans2D1" presStyleIdx="0" presStyleCnt="5"/>
      <dgm:spPr/>
      <dgm:t>
        <a:bodyPr/>
        <a:lstStyle/>
        <a:p>
          <a:endParaRPr lang="es-MX"/>
        </a:p>
      </dgm:t>
    </dgm:pt>
    <dgm:pt modelId="{B4FB73C9-3DF4-414B-A5A0-306C32D021CC}" type="pres">
      <dgm:prSet presAssocID="{C7800835-C209-45B8-AAD9-23B38F2B133F}" presName="node" presStyleLbl="node1" presStyleIdx="1" presStyleCnt="5" custScaleX="167078">
        <dgm:presLayoutVars>
          <dgm:bulletEnabled val="1"/>
        </dgm:presLayoutVars>
      </dgm:prSet>
      <dgm:spPr/>
      <dgm:t>
        <a:bodyPr/>
        <a:lstStyle/>
        <a:p>
          <a:endParaRPr lang="es-MX"/>
        </a:p>
      </dgm:t>
    </dgm:pt>
    <dgm:pt modelId="{A38A2749-62AE-4CA6-97C0-FAC1C0529041}" type="pres">
      <dgm:prSet presAssocID="{CCB498B8-D7AE-4503-8FEC-E123E0476D3F}" presName="sibTrans" presStyleLbl="sibTrans2D1" presStyleIdx="1" presStyleCnt="5"/>
      <dgm:spPr/>
      <dgm:t>
        <a:bodyPr/>
        <a:lstStyle/>
        <a:p>
          <a:endParaRPr lang="es-MX"/>
        </a:p>
      </dgm:t>
    </dgm:pt>
    <dgm:pt modelId="{4060F366-861A-4B7B-B171-8194B12C5865}" type="pres">
      <dgm:prSet presAssocID="{CCB498B8-D7AE-4503-8FEC-E123E0476D3F}" presName="connectorText" presStyleLbl="sibTrans2D1" presStyleIdx="1" presStyleCnt="5"/>
      <dgm:spPr/>
      <dgm:t>
        <a:bodyPr/>
        <a:lstStyle/>
        <a:p>
          <a:endParaRPr lang="es-MX"/>
        </a:p>
      </dgm:t>
    </dgm:pt>
    <dgm:pt modelId="{E14A8144-8E17-4F4B-89D9-EDABC8E3BF78}" type="pres">
      <dgm:prSet presAssocID="{1E4A59CE-8C5C-46D8-A66C-5E8F097D0FF5}" presName="node" presStyleLbl="node1" presStyleIdx="2" presStyleCnt="5" custScaleX="272743" custRadScaleRad="112085" custRadScaleInc="-31646">
        <dgm:presLayoutVars>
          <dgm:bulletEnabled val="1"/>
        </dgm:presLayoutVars>
      </dgm:prSet>
      <dgm:spPr/>
      <dgm:t>
        <a:bodyPr/>
        <a:lstStyle/>
        <a:p>
          <a:endParaRPr lang="es-MX"/>
        </a:p>
      </dgm:t>
    </dgm:pt>
    <dgm:pt modelId="{F2B06FA4-CD62-4A46-8873-9389FE7FC202}" type="pres">
      <dgm:prSet presAssocID="{FFCD6603-5A2C-4C44-AC33-B39763FDD008}" presName="sibTrans" presStyleLbl="sibTrans2D1" presStyleIdx="2" presStyleCnt="5"/>
      <dgm:spPr/>
      <dgm:t>
        <a:bodyPr/>
        <a:lstStyle/>
        <a:p>
          <a:endParaRPr lang="es-MX"/>
        </a:p>
      </dgm:t>
    </dgm:pt>
    <dgm:pt modelId="{3C361754-D222-44DF-B187-8AC13E196021}" type="pres">
      <dgm:prSet presAssocID="{FFCD6603-5A2C-4C44-AC33-B39763FDD008}" presName="connectorText" presStyleLbl="sibTrans2D1" presStyleIdx="2" presStyleCnt="5"/>
      <dgm:spPr/>
      <dgm:t>
        <a:bodyPr/>
        <a:lstStyle/>
        <a:p>
          <a:endParaRPr lang="es-MX"/>
        </a:p>
      </dgm:t>
    </dgm:pt>
    <dgm:pt modelId="{388E32C3-FB73-4556-B547-9988AC3EB903}" type="pres">
      <dgm:prSet presAssocID="{9418540E-4E95-4395-9EA0-1E883411015E}" presName="node" presStyleLbl="node1" presStyleIdx="3" presStyleCnt="5" custScaleX="160278" custRadScaleRad="135013" custRadScaleInc="47517">
        <dgm:presLayoutVars>
          <dgm:bulletEnabled val="1"/>
        </dgm:presLayoutVars>
      </dgm:prSet>
      <dgm:spPr/>
      <dgm:t>
        <a:bodyPr/>
        <a:lstStyle/>
        <a:p>
          <a:endParaRPr lang="es-MX"/>
        </a:p>
      </dgm:t>
    </dgm:pt>
    <dgm:pt modelId="{AAC4951D-58E3-4C7B-9D38-148DF3CFB535}" type="pres">
      <dgm:prSet presAssocID="{738F215C-F649-49E6-ABA9-7774A21CBEFF}" presName="sibTrans" presStyleLbl="sibTrans2D1" presStyleIdx="3" presStyleCnt="5"/>
      <dgm:spPr/>
      <dgm:t>
        <a:bodyPr/>
        <a:lstStyle/>
        <a:p>
          <a:endParaRPr lang="es-MX"/>
        </a:p>
      </dgm:t>
    </dgm:pt>
    <dgm:pt modelId="{20766B13-BF21-45C1-8893-80E37EAC15C6}" type="pres">
      <dgm:prSet presAssocID="{738F215C-F649-49E6-ABA9-7774A21CBEFF}" presName="connectorText" presStyleLbl="sibTrans2D1" presStyleIdx="3" presStyleCnt="5"/>
      <dgm:spPr/>
      <dgm:t>
        <a:bodyPr/>
        <a:lstStyle/>
        <a:p>
          <a:endParaRPr lang="es-MX"/>
        </a:p>
      </dgm:t>
    </dgm:pt>
    <dgm:pt modelId="{605AA400-0223-4E1F-A608-DC2C7C7D1134}" type="pres">
      <dgm:prSet presAssocID="{4E08B1A6-7DB8-4A5F-9BAC-7B11F2EB51E2}" presName="node" presStyleLbl="node1" presStyleIdx="4" presStyleCnt="5" custScaleX="258540" custScaleY="86763" custRadScaleRad="117666" custRadScaleInc="-19457">
        <dgm:presLayoutVars>
          <dgm:bulletEnabled val="1"/>
        </dgm:presLayoutVars>
      </dgm:prSet>
      <dgm:spPr/>
      <dgm:t>
        <a:bodyPr/>
        <a:lstStyle/>
        <a:p>
          <a:endParaRPr lang="es-MX"/>
        </a:p>
      </dgm:t>
    </dgm:pt>
    <dgm:pt modelId="{7192DC9B-323E-4A64-A1A8-039C76CE58C6}" type="pres">
      <dgm:prSet presAssocID="{CD4DBDD3-4A5A-45D4-8860-ED3FADECF82C}" presName="sibTrans" presStyleLbl="sibTrans2D1" presStyleIdx="4" presStyleCnt="5"/>
      <dgm:spPr/>
      <dgm:t>
        <a:bodyPr/>
        <a:lstStyle/>
        <a:p>
          <a:endParaRPr lang="es-MX"/>
        </a:p>
      </dgm:t>
    </dgm:pt>
    <dgm:pt modelId="{1BF6242F-144E-4D23-934E-0539275DAAC2}" type="pres">
      <dgm:prSet presAssocID="{CD4DBDD3-4A5A-45D4-8860-ED3FADECF82C}" presName="connectorText" presStyleLbl="sibTrans2D1" presStyleIdx="4" presStyleCnt="5"/>
      <dgm:spPr/>
      <dgm:t>
        <a:bodyPr/>
        <a:lstStyle/>
        <a:p>
          <a:endParaRPr lang="es-MX"/>
        </a:p>
      </dgm:t>
    </dgm:pt>
  </dgm:ptLst>
  <dgm:cxnLst>
    <dgm:cxn modelId="{22F0EE8C-B9D9-4B02-A9FF-10E90C273312}" type="presOf" srcId="{CCB498B8-D7AE-4503-8FEC-E123E0476D3F}" destId="{4060F366-861A-4B7B-B171-8194B12C5865}" srcOrd="1" destOrd="0" presId="urn:microsoft.com/office/officeart/2005/8/layout/cycle2"/>
    <dgm:cxn modelId="{A6A8DC09-B81E-4EFC-8DC0-BD218448D721}" srcId="{5E8BB532-15D1-47EC-8F49-A6C894EF5689}" destId="{1C49F109-A5D3-44A4-8E39-C42561657D38}" srcOrd="0" destOrd="0" parTransId="{3A936216-EDC0-418B-8606-576BE607C9B3}" sibTransId="{CBCA3052-DCAF-44BD-80AF-74742A44591B}"/>
    <dgm:cxn modelId="{0F5952AA-79A8-49EF-ACA5-6C4749EBFDC8}" type="presOf" srcId="{9418540E-4E95-4395-9EA0-1E883411015E}" destId="{388E32C3-FB73-4556-B547-9988AC3EB903}" srcOrd="0" destOrd="0" presId="urn:microsoft.com/office/officeart/2005/8/layout/cycle2"/>
    <dgm:cxn modelId="{C723B901-C754-48DE-AFDE-17611F1644B8}" srcId="{5E8BB532-15D1-47EC-8F49-A6C894EF5689}" destId="{4E08B1A6-7DB8-4A5F-9BAC-7B11F2EB51E2}" srcOrd="4" destOrd="0" parTransId="{4A7EC561-C006-4111-981F-A696D6E08D7D}" sibTransId="{CD4DBDD3-4A5A-45D4-8860-ED3FADECF82C}"/>
    <dgm:cxn modelId="{6BCE55B7-24DC-4E8E-AB79-CFE93D1B2AAB}" srcId="{5E8BB532-15D1-47EC-8F49-A6C894EF5689}" destId="{C7800835-C209-45B8-AAD9-23B38F2B133F}" srcOrd="1" destOrd="0" parTransId="{567A1281-3B07-4EDD-9BEB-C74C87B0861C}" sibTransId="{CCB498B8-D7AE-4503-8FEC-E123E0476D3F}"/>
    <dgm:cxn modelId="{2AA370E0-19E8-4231-81E0-785D00A7F6E7}" type="presOf" srcId="{FFCD6603-5A2C-4C44-AC33-B39763FDD008}" destId="{F2B06FA4-CD62-4A46-8873-9389FE7FC202}" srcOrd="0" destOrd="0" presId="urn:microsoft.com/office/officeart/2005/8/layout/cycle2"/>
    <dgm:cxn modelId="{C4CD0183-89C5-4964-9E33-30A892929FEB}" type="presOf" srcId="{CD4DBDD3-4A5A-45D4-8860-ED3FADECF82C}" destId="{7192DC9B-323E-4A64-A1A8-039C76CE58C6}" srcOrd="0" destOrd="0" presId="urn:microsoft.com/office/officeart/2005/8/layout/cycle2"/>
    <dgm:cxn modelId="{FDF1C16A-8753-412D-AC45-DE43B301E5B9}" srcId="{5E8BB532-15D1-47EC-8F49-A6C894EF5689}" destId="{1E4A59CE-8C5C-46D8-A66C-5E8F097D0FF5}" srcOrd="2" destOrd="0" parTransId="{37686D7B-40D1-4EF6-ACA0-7B75D9B1CB01}" sibTransId="{FFCD6603-5A2C-4C44-AC33-B39763FDD008}"/>
    <dgm:cxn modelId="{204E0348-FC0F-4C66-8FC8-BDD8446BE37A}" type="presOf" srcId="{CBCA3052-DCAF-44BD-80AF-74742A44591B}" destId="{58871BF0-8F16-48DA-89E0-DF112D616699}" srcOrd="1" destOrd="0" presId="urn:microsoft.com/office/officeart/2005/8/layout/cycle2"/>
    <dgm:cxn modelId="{9B3A2846-3A1E-4F2A-B4A6-CBDE16BE1250}" srcId="{5E8BB532-15D1-47EC-8F49-A6C894EF5689}" destId="{9418540E-4E95-4395-9EA0-1E883411015E}" srcOrd="3" destOrd="0" parTransId="{F6D4C3E8-16DF-408A-BF63-7C4495C7180A}" sibTransId="{738F215C-F649-49E6-ABA9-7774A21CBEFF}"/>
    <dgm:cxn modelId="{0E755187-7727-4615-846C-01D40AB57853}" type="presOf" srcId="{FFCD6603-5A2C-4C44-AC33-B39763FDD008}" destId="{3C361754-D222-44DF-B187-8AC13E196021}" srcOrd="1" destOrd="0" presId="urn:microsoft.com/office/officeart/2005/8/layout/cycle2"/>
    <dgm:cxn modelId="{9A98533D-D8AA-4FD9-9EC6-BF432E29100A}" type="presOf" srcId="{1E4A59CE-8C5C-46D8-A66C-5E8F097D0FF5}" destId="{E14A8144-8E17-4F4B-89D9-EDABC8E3BF78}" srcOrd="0" destOrd="0" presId="urn:microsoft.com/office/officeart/2005/8/layout/cycle2"/>
    <dgm:cxn modelId="{4E5741BD-7735-4D51-985B-9B30B94303E8}" type="presOf" srcId="{738F215C-F649-49E6-ABA9-7774A21CBEFF}" destId="{AAC4951D-58E3-4C7B-9D38-148DF3CFB535}" srcOrd="0" destOrd="0" presId="urn:microsoft.com/office/officeart/2005/8/layout/cycle2"/>
    <dgm:cxn modelId="{4E60CCDE-2E1E-4556-8709-1B77F9B0A396}" type="presOf" srcId="{738F215C-F649-49E6-ABA9-7774A21CBEFF}" destId="{20766B13-BF21-45C1-8893-80E37EAC15C6}" srcOrd="1" destOrd="0" presId="urn:microsoft.com/office/officeart/2005/8/layout/cycle2"/>
    <dgm:cxn modelId="{F8DE7A7C-1CCD-42F7-A39A-F6B304C1D5BD}" type="presOf" srcId="{CD4DBDD3-4A5A-45D4-8860-ED3FADECF82C}" destId="{1BF6242F-144E-4D23-934E-0539275DAAC2}" srcOrd="1" destOrd="0" presId="urn:microsoft.com/office/officeart/2005/8/layout/cycle2"/>
    <dgm:cxn modelId="{4BE514BA-3874-4EA5-B748-69A795EA51CF}" type="presOf" srcId="{5E8BB532-15D1-47EC-8F49-A6C894EF5689}" destId="{79A30D4C-55D4-425E-8A35-4BFE9E8F0171}" srcOrd="0" destOrd="0" presId="urn:microsoft.com/office/officeart/2005/8/layout/cycle2"/>
    <dgm:cxn modelId="{53EE43EB-8A27-47C3-8D9D-A9081E1C95DA}" type="presOf" srcId="{CCB498B8-D7AE-4503-8FEC-E123E0476D3F}" destId="{A38A2749-62AE-4CA6-97C0-FAC1C0529041}" srcOrd="0" destOrd="0" presId="urn:microsoft.com/office/officeart/2005/8/layout/cycle2"/>
    <dgm:cxn modelId="{74F8F5E2-A169-435A-B611-205ECCECE195}" type="presOf" srcId="{4E08B1A6-7DB8-4A5F-9BAC-7B11F2EB51E2}" destId="{605AA400-0223-4E1F-A608-DC2C7C7D1134}" srcOrd="0" destOrd="0" presId="urn:microsoft.com/office/officeart/2005/8/layout/cycle2"/>
    <dgm:cxn modelId="{7562D50D-F891-44FC-AD55-B7DCA1F29502}" type="presOf" srcId="{CBCA3052-DCAF-44BD-80AF-74742A44591B}" destId="{E54252E7-6AC2-4ABE-A31D-7B29324E01E0}" srcOrd="0" destOrd="0" presId="urn:microsoft.com/office/officeart/2005/8/layout/cycle2"/>
    <dgm:cxn modelId="{3AEA5F08-188C-43E0-819D-DE36ACFCFF62}" type="presOf" srcId="{C7800835-C209-45B8-AAD9-23B38F2B133F}" destId="{B4FB73C9-3DF4-414B-A5A0-306C32D021CC}" srcOrd="0" destOrd="0" presId="urn:microsoft.com/office/officeart/2005/8/layout/cycle2"/>
    <dgm:cxn modelId="{0C036B0E-33E5-44AD-B022-2B98758D7781}" type="presOf" srcId="{1C49F109-A5D3-44A4-8E39-C42561657D38}" destId="{957BF9B3-7A36-4CFC-9802-5A933699B69A}" srcOrd="0" destOrd="0" presId="urn:microsoft.com/office/officeart/2005/8/layout/cycle2"/>
    <dgm:cxn modelId="{4C1B8A31-A448-4D84-A84F-67C2374263E7}" type="presParOf" srcId="{79A30D4C-55D4-425E-8A35-4BFE9E8F0171}" destId="{957BF9B3-7A36-4CFC-9802-5A933699B69A}" srcOrd="0" destOrd="0" presId="urn:microsoft.com/office/officeart/2005/8/layout/cycle2"/>
    <dgm:cxn modelId="{4C1A0974-FEAA-4D0D-900B-A4E54DAFC846}" type="presParOf" srcId="{79A30D4C-55D4-425E-8A35-4BFE9E8F0171}" destId="{E54252E7-6AC2-4ABE-A31D-7B29324E01E0}" srcOrd="1" destOrd="0" presId="urn:microsoft.com/office/officeart/2005/8/layout/cycle2"/>
    <dgm:cxn modelId="{B640830E-A32E-47C1-B788-2D0AB567FF7E}" type="presParOf" srcId="{E54252E7-6AC2-4ABE-A31D-7B29324E01E0}" destId="{58871BF0-8F16-48DA-89E0-DF112D616699}" srcOrd="0" destOrd="0" presId="urn:microsoft.com/office/officeart/2005/8/layout/cycle2"/>
    <dgm:cxn modelId="{655F2A2C-34DF-4078-A754-5648281768B9}" type="presParOf" srcId="{79A30D4C-55D4-425E-8A35-4BFE9E8F0171}" destId="{B4FB73C9-3DF4-414B-A5A0-306C32D021CC}" srcOrd="2" destOrd="0" presId="urn:microsoft.com/office/officeart/2005/8/layout/cycle2"/>
    <dgm:cxn modelId="{C35D269A-805F-4C90-A354-07B6C9A5A26B}" type="presParOf" srcId="{79A30D4C-55D4-425E-8A35-4BFE9E8F0171}" destId="{A38A2749-62AE-4CA6-97C0-FAC1C0529041}" srcOrd="3" destOrd="0" presId="urn:microsoft.com/office/officeart/2005/8/layout/cycle2"/>
    <dgm:cxn modelId="{6AD859A5-FBE1-4D82-9C66-4E82E2C7A929}" type="presParOf" srcId="{A38A2749-62AE-4CA6-97C0-FAC1C0529041}" destId="{4060F366-861A-4B7B-B171-8194B12C5865}" srcOrd="0" destOrd="0" presId="urn:microsoft.com/office/officeart/2005/8/layout/cycle2"/>
    <dgm:cxn modelId="{8642AF42-F995-40AF-88CE-72272660483F}" type="presParOf" srcId="{79A30D4C-55D4-425E-8A35-4BFE9E8F0171}" destId="{E14A8144-8E17-4F4B-89D9-EDABC8E3BF78}" srcOrd="4" destOrd="0" presId="urn:microsoft.com/office/officeart/2005/8/layout/cycle2"/>
    <dgm:cxn modelId="{07814166-BEB2-4D69-9593-61FBBABE0003}" type="presParOf" srcId="{79A30D4C-55D4-425E-8A35-4BFE9E8F0171}" destId="{F2B06FA4-CD62-4A46-8873-9389FE7FC202}" srcOrd="5" destOrd="0" presId="urn:microsoft.com/office/officeart/2005/8/layout/cycle2"/>
    <dgm:cxn modelId="{0011D3AF-17FF-4524-94BC-DD36309551F4}" type="presParOf" srcId="{F2B06FA4-CD62-4A46-8873-9389FE7FC202}" destId="{3C361754-D222-44DF-B187-8AC13E196021}" srcOrd="0" destOrd="0" presId="urn:microsoft.com/office/officeart/2005/8/layout/cycle2"/>
    <dgm:cxn modelId="{59AB2DCD-DF76-4744-8546-E5763275D52B}" type="presParOf" srcId="{79A30D4C-55D4-425E-8A35-4BFE9E8F0171}" destId="{388E32C3-FB73-4556-B547-9988AC3EB903}" srcOrd="6" destOrd="0" presId="urn:microsoft.com/office/officeart/2005/8/layout/cycle2"/>
    <dgm:cxn modelId="{23D72096-A268-4D76-B3A6-6A25F203F192}" type="presParOf" srcId="{79A30D4C-55D4-425E-8A35-4BFE9E8F0171}" destId="{AAC4951D-58E3-4C7B-9D38-148DF3CFB535}" srcOrd="7" destOrd="0" presId="urn:microsoft.com/office/officeart/2005/8/layout/cycle2"/>
    <dgm:cxn modelId="{D6551C47-6F74-4009-B4B4-EC341E451BA2}" type="presParOf" srcId="{AAC4951D-58E3-4C7B-9D38-148DF3CFB535}" destId="{20766B13-BF21-45C1-8893-80E37EAC15C6}" srcOrd="0" destOrd="0" presId="urn:microsoft.com/office/officeart/2005/8/layout/cycle2"/>
    <dgm:cxn modelId="{C9910A05-66C2-41EB-9376-7970E38AC780}" type="presParOf" srcId="{79A30D4C-55D4-425E-8A35-4BFE9E8F0171}" destId="{605AA400-0223-4E1F-A608-DC2C7C7D1134}" srcOrd="8" destOrd="0" presId="urn:microsoft.com/office/officeart/2005/8/layout/cycle2"/>
    <dgm:cxn modelId="{B385340B-7F42-44EE-9F27-7A2DC4D4298A}" type="presParOf" srcId="{79A30D4C-55D4-425E-8A35-4BFE9E8F0171}" destId="{7192DC9B-323E-4A64-A1A8-039C76CE58C6}" srcOrd="9" destOrd="0" presId="urn:microsoft.com/office/officeart/2005/8/layout/cycle2"/>
    <dgm:cxn modelId="{1FD56C79-2540-43CA-B18B-300014D4E18C}" type="presParOf" srcId="{7192DC9B-323E-4A64-A1A8-039C76CE58C6}" destId="{1BF6242F-144E-4D23-934E-0539275DAAC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47FF8830-8967-49D0-B9C2-5302D6CD2C39}" type="datetimeFigureOut">
              <a:rPr lang="es-MX" smtClean="0"/>
              <a:t>18/04/2017</a:t>
            </a:fld>
            <a:endParaRPr lang="es-MX"/>
          </a:p>
        </p:txBody>
      </p:sp>
      <p:sp>
        <p:nvSpPr>
          <p:cNvPr id="4" name="Footer Placeholder 3"/>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s-MX"/>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8784A88C-E808-4AD9-9424-A0BF14F8C159}" type="slidenum">
              <a:rPr lang="es-MX" smtClean="0"/>
              <a:t>‹#›</a:t>
            </a:fld>
            <a:endParaRPr lang="es-MX"/>
          </a:p>
        </p:txBody>
      </p:sp>
    </p:spTree>
    <p:extLst>
      <p:ext uri="{BB962C8B-B14F-4D97-AF65-F5344CB8AC3E}">
        <p14:creationId xmlns:p14="http://schemas.microsoft.com/office/powerpoint/2010/main" val="3343886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81E80839-380D-4228-875D-A96AD0F20E35}" type="datetimeFigureOut">
              <a:rPr lang="en-US" smtClean="0"/>
              <a:t>4/18/2017</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3039CF8C-C0A2-46D9-ADB7-460E78CEFC77}" type="slidenum">
              <a:rPr lang="en-US" smtClean="0"/>
              <a:t>‹#›</a:t>
            </a:fld>
            <a:endParaRPr lang="en-US"/>
          </a:p>
        </p:txBody>
      </p:sp>
    </p:spTree>
    <p:extLst>
      <p:ext uri="{BB962C8B-B14F-4D97-AF65-F5344CB8AC3E}">
        <p14:creationId xmlns:p14="http://schemas.microsoft.com/office/powerpoint/2010/main" val="1173744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California is the number one state with 52%</a:t>
            </a:r>
            <a:r>
              <a:rPr lang="en-US" baseline="0" dirty="0" smtClean="0"/>
              <a:t> of Latino population.</a:t>
            </a:r>
          </a:p>
          <a:p>
            <a:r>
              <a:rPr lang="en-US" dirty="0" smtClean="0"/>
              <a:t>Latinos represent 17% of the total population in the United States</a:t>
            </a:r>
          </a:p>
          <a:p>
            <a:r>
              <a:rPr lang="en-US" dirty="0" smtClean="0"/>
              <a:t>From 2000 to 2010 the growth rate of Latinos in the United States was 47% (compare with 9.7% of the total population) </a:t>
            </a:r>
          </a:p>
          <a:p>
            <a:pPr defTabSz="924916">
              <a:defRPr/>
            </a:pPr>
            <a:r>
              <a:rPr lang="en-US" dirty="0" smtClean="0"/>
              <a:t>Latino Youth (under 18) accounted for 24.4% of the total population in the United States  and projections indicate that they will make up more than 38% by 2060</a:t>
            </a:r>
          </a:p>
          <a:p>
            <a:endParaRPr lang="es-MX" dirty="0"/>
          </a:p>
        </p:txBody>
      </p:sp>
      <p:sp>
        <p:nvSpPr>
          <p:cNvPr id="4" name="Slide Number Placeholder 3"/>
          <p:cNvSpPr>
            <a:spLocks noGrp="1"/>
          </p:cNvSpPr>
          <p:nvPr>
            <p:ph type="sldNum" sz="quarter" idx="10"/>
          </p:nvPr>
        </p:nvSpPr>
        <p:spPr/>
        <p:txBody>
          <a:bodyPr/>
          <a:lstStyle/>
          <a:p>
            <a:fld id="{3039CF8C-C0A2-46D9-ADB7-460E78CEFC77}" type="slidenum">
              <a:rPr lang="en-US" smtClean="0"/>
              <a:t>7</a:t>
            </a:fld>
            <a:endParaRPr lang="en-US"/>
          </a:p>
        </p:txBody>
      </p:sp>
    </p:spTree>
    <p:extLst>
      <p:ext uri="{BB962C8B-B14F-4D97-AF65-F5344CB8AC3E}">
        <p14:creationId xmlns:p14="http://schemas.microsoft.com/office/powerpoint/2010/main" val="1729381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3039CF8C-C0A2-46D9-ADB7-460E78CEFC77}" type="slidenum">
              <a:rPr lang="en-US" smtClean="0"/>
              <a:t>36</a:t>
            </a:fld>
            <a:endParaRPr lang="en-US"/>
          </a:p>
        </p:txBody>
      </p:sp>
    </p:spTree>
    <p:extLst>
      <p:ext uri="{BB962C8B-B14F-4D97-AF65-F5344CB8AC3E}">
        <p14:creationId xmlns:p14="http://schemas.microsoft.com/office/powerpoint/2010/main" val="641934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80BCF56C-2E59-4BF8-984C-340BA1A4E40B}" type="slidenum">
              <a:rPr lang="en-US" smtClean="0"/>
              <a:t>44</a:t>
            </a:fld>
            <a:endParaRPr lang="en-US"/>
          </a:p>
        </p:txBody>
      </p:sp>
    </p:spTree>
    <p:extLst>
      <p:ext uri="{BB962C8B-B14F-4D97-AF65-F5344CB8AC3E}">
        <p14:creationId xmlns:p14="http://schemas.microsoft.com/office/powerpoint/2010/main" val="4100591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68% of Latinos who use the internet use</a:t>
            </a:r>
            <a:r>
              <a:rPr lang="en-US" baseline="0" dirty="0" smtClean="0"/>
              <a:t> social media. </a:t>
            </a:r>
          </a:p>
          <a:p>
            <a:r>
              <a:rPr lang="en-US" baseline="0" dirty="0" smtClean="0"/>
              <a:t>Most are on Facebook – 73%. That is why we created a Spanish Facebook page - @CaliforniaProgram4H</a:t>
            </a:r>
          </a:p>
          <a:p>
            <a:r>
              <a:rPr lang="en-US" baseline="0" dirty="0" smtClean="0"/>
              <a:t>We try to post in Spanish, with English following. This is a recommendation from the Latino Outreach Office in Riverside, who handle the Spanish media outreach.</a:t>
            </a:r>
          </a:p>
          <a:p>
            <a:endParaRPr lang="en-US" baseline="0" dirty="0" smtClean="0"/>
          </a:p>
          <a:p>
            <a:r>
              <a:rPr lang="en-US" baseline="0" dirty="0" smtClean="0"/>
              <a:t>We are also using our other social media outlets – Instagram and Twitter – to post in both English &amp; Spanish on the same account. Most of our content on these channels is in English, but on occasion we post in Spanish.</a:t>
            </a:r>
          </a:p>
          <a:p>
            <a:endParaRPr lang="en-US" dirty="0"/>
          </a:p>
        </p:txBody>
      </p:sp>
      <p:sp>
        <p:nvSpPr>
          <p:cNvPr id="4" name="Slide Number Placeholder 3"/>
          <p:cNvSpPr>
            <a:spLocks noGrp="1"/>
          </p:cNvSpPr>
          <p:nvPr>
            <p:ph type="sldNum" sz="quarter" idx="10"/>
          </p:nvPr>
        </p:nvSpPr>
        <p:spPr/>
        <p:txBody>
          <a:bodyPr/>
          <a:lstStyle/>
          <a:p>
            <a:fld id="{03599F91-9F75-AA49-A72D-A8D516B8D5A8}" type="slidenum">
              <a:rPr lang="en-US" smtClean="0"/>
              <a:t>52</a:t>
            </a:fld>
            <a:endParaRPr lang="en-US"/>
          </a:p>
        </p:txBody>
      </p:sp>
    </p:spTree>
    <p:extLst>
      <p:ext uri="{BB962C8B-B14F-4D97-AF65-F5344CB8AC3E}">
        <p14:creationId xmlns:p14="http://schemas.microsoft.com/office/powerpoint/2010/main" val="2547802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CA8AFB4E-9D10-4725-98A2-2D9D5FB832B8}" type="slidenum">
              <a:rPr lang="es-MX" smtClean="0"/>
              <a:t>53</a:t>
            </a:fld>
            <a:endParaRPr lang="es-MX"/>
          </a:p>
        </p:txBody>
      </p:sp>
    </p:spTree>
    <p:extLst>
      <p:ext uri="{BB962C8B-B14F-4D97-AF65-F5344CB8AC3E}">
        <p14:creationId xmlns:p14="http://schemas.microsoft.com/office/powerpoint/2010/main" val="106252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84BC01-2C71-4E42-8D5A-7CCBCE60E285}" type="slidenum">
              <a:rPr lang="en-US" smtClean="0"/>
              <a:pPr/>
              <a:t>59</a:t>
            </a:fld>
            <a:endParaRPr lang="en-US" dirty="0"/>
          </a:p>
        </p:txBody>
      </p:sp>
    </p:spTree>
    <p:extLst>
      <p:ext uri="{BB962C8B-B14F-4D97-AF65-F5344CB8AC3E}">
        <p14:creationId xmlns:p14="http://schemas.microsoft.com/office/powerpoint/2010/main" val="419282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fontAlgn="base"/>
            <a:r>
              <a:rPr lang="en-US" dirty="0" smtClean="0"/>
              <a:t>Many people have grown up learning </a:t>
            </a:r>
            <a:r>
              <a:rPr lang="en-US" dirty="0"/>
              <a:t>about the simplicity and power of the Golden Rule: Do unto others as you would want done to you. It's a splendid concept except for one thing: </a:t>
            </a:r>
            <a:endParaRPr lang="en-US" dirty="0" smtClean="0"/>
          </a:p>
          <a:p>
            <a:pPr fontAlgn="base"/>
            <a:r>
              <a:rPr lang="en-US" dirty="0" smtClean="0"/>
              <a:t>Everyone </a:t>
            </a:r>
            <a:r>
              <a:rPr lang="en-US" dirty="0"/>
              <a:t>is different, and the truth is that in many cases what you'd want done to you is different from what </a:t>
            </a:r>
            <a:r>
              <a:rPr lang="en-US" dirty="0" smtClean="0"/>
              <a:t>others </a:t>
            </a:r>
            <a:r>
              <a:rPr lang="en-US" dirty="0"/>
              <a:t>would want </a:t>
            </a:r>
            <a:r>
              <a:rPr lang="en-US" dirty="0" smtClean="0"/>
              <a:t>done to them.</a:t>
            </a:r>
          </a:p>
          <a:p>
            <a:pPr fontAlgn="base"/>
            <a:endParaRPr lang="en-US" dirty="0"/>
          </a:p>
          <a:p>
            <a:pPr fontAlgn="base"/>
            <a:r>
              <a:rPr lang="en-US" dirty="0" smtClean="0"/>
              <a:t>The Platinum Rule states: </a:t>
            </a:r>
            <a:r>
              <a:rPr lang="en-US" dirty="0"/>
              <a:t>Do unto others as </a:t>
            </a:r>
            <a:r>
              <a:rPr lang="en-US" i="1" dirty="0"/>
              <a:t>they </a:t>
            </a:r>
            <a:r>
              <a:rPr lang="en-US" dirty="0"/>
              <a:t>would want done to </a:t>
            </a:r>
            <a:r>
              <a:rPr lang="en-US" i="1" dirty="0"/>
              <a:t>them. </a:t>
            </a:r>
            <a:r>
              <a:rPr lang="en-US" i="1" dirty="0" smtClean="0"/>
              <a:t>By shifting the focus from oneself to the person of their focus, something powerful happens.  </a:t>
            </a:r>
          </a:p>
          <a:p>
            <a:pPr fontAlgn="base"/>
            <a:endParaRPr lang="en-US" i="1" dirty="0" smtClean="0"/>
          </a:p>
          <a:p>
            <a:pPr fontAlgn="base"/>
            <a:r>
              <a:rPr lang="en-US" dirty="0" smtClean="0"/>
              <a:t>“The </a:t>
            </a:r>
            <a:r>
              <a:rPr lang="en-US" dirty="0"/>
              <a:t>Golden Rule, as great as it is, has limitations, since all people and all situations are different. When you follow the Platinum Rule, however, you can be sure you're actually doing what the other person wants done and assure yourself of a better outcome</a:t>
            </a:r>
            <a:r>
              <a:rPr lang="en-US" dirty="0" smtClean="0"/>
              <a:t>.“</a:t>
            </a:r>
          </a:p>
          <a:p>
            <a:pPr algn="r" fontAlgn="base"/>
            <a:r>
              <a:rPr lang="en-US" dirty="0" smtClean="0"/>
              <a:t>Dave </a:t>
            </a:r>
            <a:r>
              <a:rPr lang="en-US" dirty="0" err="1" smtClean="0"/>
              <a:t>Kerpen</a:t>
            </a:r>
            <a:r>
              <a:rPr lang="en-US" dirty="0" smtClean="0"/>
              <a:t>,</a:t>
            </a:r>
            <a:r>
              <a:rPr lang="en-US" dirty="0"/>
              <a:t> </a:t>
            </a:r>
            <a:r>
              <a:rPr lang="en-US" dirty="0" smtClean="0"/>
              <a:t>The Art of People</a:t>
            </a:r>
            <a:endParaRPr lang="en-US" dirty="0"/>
          </a:p>
          <a:p>
            <a:endParaRPr lang="en-US" dirty="0" smtClean="0"/>
          </a:p>
          <a:p>
            <a:endParaRPr lang="en-US" dirty="0"/>
          </a:p>
          <a:p>
            <a:r>
              <a:rPr lang="en-US" dirty="0" smtClean="0"/>
              <a:t> Let’s briefly look at 4 ways that one could discover how someone else wants to be treated.</a:t>
            </a:r>
            <a:endParaRPr lang="en-US" dirty="0"/>
          </a:p>
          <a:p>
            <a:endParaRPr lang="en-US" dirty="0" smtClean="0"/>
          </a:p>
          <a:p>
            <a:endParaRPr lang="en-US" dirty="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51E2E4-5ABD-4F95-BE21-45DCDCDA3DFA}" type="slidenum">
              <a:rPr lang="en-US" smtClean="0"/>
              <a:t>64</a:t>
            </a:fld>
            <a:endParaRPr lang="en-US"/>
          </a:p>
        </p:txBody>
      </p:sp>
    </p:spTree>
    <p:extLst>
      <p:ext uri="{BB962C8B-B14F-4D97-AF65-F5344CB8AC3E}">
        <p14:creationId xmlns:p14="http://schemas.microsoft.com/office/powerpoint/2010/main" val="3469005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Beyond</a:t>
            </a:r>
            <a:r>
              <a:rPr lang="en-US" baseline="0" dirty="0" smtClean="0"/>
              <a:t> stereotypes…</a:t>
            </a:r>
            <a:r>
              <a:rPr lang="en-US" dirty="0" smtClean="0"/>
              <a:t>How</a:t>
            </a:r>
            <a:r>
              <a:rPr lang="en-US" baseline="0" dirty="0" smtClean="0"/>
              <a:t> can we learn to work with people from other cultures?</a:t>
            </a:r>
          </a:p>
          <a:p>
            <a:endParaRPr lang="en-US" dirty="0" smtClean="0"/>
          </a:p>
          <a:p>
            <a:pPr marL="231229" indent="-231229">
              <a:buAutoNum type="arabicPeriod"/>
            </a:pPr>
            <a:r>
              <a:rPr lang="en-US" dirty="0" smtClean="0"/>
              <a:t>Be aware of your own culture. Learn about your culture, what do we like, how</a:t>
            </a:r>
            <a:r>
              <a:rPr lang="en-US" baseline="0" dirty="0" smtClean="0"/>
              <a:t> do we work, what is my perception of the time….</a:t>
            </a:r>
          </a:p>
          <a:p>
            <a:pPr marL="231229" indent="-231229"/>
            <a:endParaRPr lang="en-US" baseline="0" dirty="0" smtClean="0"/>
          </a:p>
          <a:p>
            <a:pPr marL="231229" indent="-231229"/>
            <a:r>
              <a:rPr lang="en-US" baseline="0" dirty="0" smtClean="0"/>
              <a:t>If you need to work with people from other cultures</a:t>
            </a:r>
          </a:p>
          <a:p>
            <a:pPr marL="231229" indent="-231229"/>
            <a:endParaRPr lang="en-US" baseline="0" dirty="0" smtClean="0"/>
          </a:p>
          <a:p>
            <a:pPr marL="231229" indent="-231229"/>
            <a:r>
              <a:rPr lang="en-US" baseline="0" dirty="0" smtClean="0"/>
              <a:t>2.  Show sincere interest in other cultures, try to learn a couple of sentences, you will be surprise about the power of your words.</a:t>
            </a:r>
          </a:p>
          <a:p>
            <a:pPr marL="231229" indent="-231229">
              <a:buAutoNum type="arabicPeriod" startAt="3"/>
            </a:pPr>
            <a:r>
              <a:rPr lang="en-US" baseline="0" dirty="0" smtClean="0"/>
              <a:t>Read about other cultures, geography – history, it is terrible when somebody mention something like “where is your country at”….i thought your country was in Africa….. Why do you speak English if your country is in Asia?</a:t>
            </a:r>
          </a:p>
          <a:p>
            <a:pPr marL="231229" indent="-231229">
              <a:buAutoNum type="arabicPeriod" startAt="3"/>
            </a:pPr>
            <a:r>
              <a:rPr lang="en-US" dirty="0" smtClean="0"/>
              <a:t>Identify</a:t>
            </a:r>
            <a:r>
              <a:rPr lang="en-US" baseline="0" dirty="0" smtClean="0"/>
              <a:t> the most important differences between your culture and your coworkers or employees culture. Are more relax than you are?, Do they talk too much? Do they like to get to close?</a:t>
            </a:r>
          </a:p>
          <a:p>
            <a:pPr marL="231229" indent="-231229">
              <a:buAutoNum type="arabicPeriod" startAt="3"/>
            </a:pPr>
            <a:r>
              <a:rPr lang="en-US" baseline="0" dirty="0" smtClean="0"/>
              <a:t>Accept the differences. You won’t change them….but in the work place….for your workers own safety, you MUST have very clear working rules. Wear gloves, safety glasses, talk in English, arrive on time.</a:t>
            </a:r>
          </a:p>
          <a:p>
            <a:pPr marL="231229" indent="-231229">
              <a:buAutoNum type="arabicPeriod" startAt="3"/>
            </a:pPr>
            <a:r>
              <a:rPr lang="en-US" baseline="0" dirty="0" smtClean="0"/>
              <a:t>Adapt and modify your behavior as a sign of respect……BOTH ways…. your workers and you… you do not have to do all the work. They are on time, you give them the holidays! Win-Win situation</a:t>
            </a:r>
            <a:endParaRPr lang="en-US" dirty="0"/>
          </a:p>
        </p:txBody>
      </p:sp>
      <p:sp>
        <p:nvSpPr>
          <p:cNvPr id="4" name="Slide Number Placeholder 3"/>
          <p:cNvSpPr>
            <a:spLocks noGrp="1"/>
          </p:cNvSpPr>
          <p:nvPr>
            <p:ph type="sldNum" sz="quarter" idx="10"/>
          </p:nvPr>
        </p:nvSpPr>
        <p:spPr/>
        <p:txBody>
          <a:bodyPr/>
          <a:lstStyle/>
          <a:p>
            <a:fld id="{5113AF78-3D11-4783-8A44-23D56A84E8FB}" type="slidenum">
              <a:rPr lang="en-US" smtClean="0"/>
              <a:pPr/>
              <a:t>73</a:t>
            </a:fld>
            <a:endParaRPr lang="en-US" dirty="0"/>
          </a:p>
        </p:txBody>
      </p:sp>
    </p:spTree>
    <p:extLst>
      <p:ext uri="{BB962C8B-B14F-4D97-AF65-F5344CB8AC3E}">
        <p14:creationId xmlns:p14="http://schemas.microsoft.com/office/powerpoint/2010/main" val="2960380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27F2B2-D26E-4CF4-86C3-F2B10DFCA287}" type="slidenum">
              <a:rPr lang="en-US" smtClean="0"/>
              <a:pPr/>
              <a:t>80</a:t>
            </a:fld>
            <a:endParaRPr lang="en-US" dirty="0"/>
          </a:p>
        </p:txBody>
      </p:sp>
    </p:spTree>
    <p:extLst>
      <p:ext uri="{BB962C8B-B14F-4D97-AF65-F5344CB8AC3E}">
        <p14:creationId xmlns:p14="http://schemas.microsoft.com/office/powerpoint/2010/main" val="2578510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2014, the poverty rate for Latinos in the Unites States was 23.6% (compare with 14.8% of the total population)</a:t>
            </a:r>
          </a:p>
          <a:p>
            <a:r>
              <a:rPr lang="en-US" dirty="0" smtClean="0"/>
              <a:t>In 2014, Latinos had one of the highest rates of unemployment in the nation (around 7%)</a:t>
            </a:r>
          </a:p>
          <a:p>
            <a:pPr algn="r"/>
            <a:endParaRPr lang="en-US" sz="900" dirty="0"/>
          </a:p>
          <a:p>
            <a:pPr algn="r"/>
            <a:r>
              <a:rPr lang="en-US" sz="900" dirty="0" err="1"/>
              <a:t>DeNavas</a:t>
            </a:r>
            <a:r>
              <a:rPr lang="en-US" sz="900" dirty="0"/>
              <a:t>-Walt &amp; Proctor, 2015</a:t>
            </a:r>
          </a:p>
          <a:p>
            <a:pPr algn="r"/>
            <a:r>
              <a:rPr lang="en-US" sz="900" dirty="0"/>
              <a:t>U.S. Department of Labor, 2016</a:t>
            </a:r>
          </a:p>
          <a:p>
            <a:endParaRPr lang="en-US" dirty="0" smtClean="0"/>
          </a:p>
          <a:p>
            <a:endParaRPr lang="es-MX" dirty="0"/>
          </a:p>
        </p:txBody>
      </p:sp>
      <p:sp>
        <p:nvSpPr>
          <p:cNvPr id="4" name="Slide Number Placeholder 3"/>
          <p:cNvSpPr>
            <a:spLocks noGrp="1"/>
          </p:cNvSpPr>
          <p:nvPr>
            <p:ph type="sldNum" sz="quarter" idx="10"/>
          </p:nvPr>
        </p:nvSpPr>
        <p:spPr/>
        <p:txBody>
          <a:bodyPr/>
          <a:lstStyle/>
          <a:p>
            <a:fld id="{3039CF8C-C0A2-46D9-ADB7-460E78CEFC77}" type="slidenum">
              <a:rPr lang="en-US" smtClean="0"/>
              <a:t>8</a:t>
            </a:fld>
            <a:endParaRPr lang="en-US"/>
          </a:p>
        </p:txBody>
      </p:sp>
    </p:spTree>
    <p:extLst>
      <p:ext uri="{BB962C8B-B14F-4D97-AF65-F5344CB8AC3E}">
        <p14:creationId xmlns:p14="http://schemas.microsoft.com/office/powerpoint/2010/main" val="3989324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70C0"/>
                </a:solidFill>
                <a:latin typeface="+mn-lt"/>
                <a:cs typeface="Calibri"/>
              </a:rPr>
              <a:t>Greater capacity to connect with stakeholders &amp; clientele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70C0"/>
                </a:solidFill>
                <a:latin typeface="+mn-lt"/>
                <a:cs typeface="Calibri"/>
              </a:rPr>
              <a:t>Attract and retain more diverse talent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70C0"/>
                </a:solidFill>
                <a:latin typeface="+mn-lt"/>
                <a:cs typeface="Calibri"/>
              </a:rPr>
              <a:t>More positive work experience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70C0"/>
                </a:solidFill>
                <a:latin typeface="+mn-lt"/>
                <a:cs typeface="Calibri"/>
              </a:rPr>
              <a:t>Greater capacity to navigate and effectively bridge cultural differences to create more </a:t>
            </a:r>
            <a:r>
              <a:rPr lang="en-US" b="1" i="1" dirty="0" smtClean="0">
                <a:solidFill>
                  <a:srgbClr val="0070C0"/>
                </a:solidFill>
                <a:latin typeface="+mn-lt"/>
                <a:cs typeface="Calibri"/>
              </a:rPr>
              <a:t>equitable </a:t>
            </a:r>
            <a:r>
              <a:rPr lang="en-US" b="1" dirty="0" smtClean="0">
                <a:solidFill>
                  <a:srgbClr val="0070C0"/>
                </a:solidFill>
                <a:latin typeface="+mn-lt"/>
                <a:cs typeface="Calibri"/>
              </a:rPr>
              <a:t>policies and practices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srgbClr val="0070C0"/>
              </a:solidFill>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srgbClr val="0070C0"/>
              </a:solidFill>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0070C0"/>
              </a:solidFill>
              <a:latin typeface="+mn-lt"/>
              <a:cs typeface="Calibri"/>
            </a:endParaRPr>
          </a:p>
          <a:p>
            <a:endParaRPr lang="en-US" dirty="0"/>
          </a:p>
        </p:txBody>
      </p:sp>
      <p:sp>
        <p:nvSpPr>
          <p:cNvPr id="4" name="Slide Number Placeholder 3"/>
          <p:cNvSpPr>
            <a:spLocks noGrp="1"/>
          </p:cNvSpPr>
          <p:nvPr>
            <p:ph type="sldNum" sz="quarter" idx="10"/>
          </p:nvPr>
        </p:nvSpPr>
        <p:spPr/>
        <p:txBody>
          <a:bodyPr/>
          <a:lstStyle/>
          <a:p>
            <a:fld id="{08277A2E-AE61-4506-9424-DCD419D5F2C4}" type="slidenum">
              <a:rPr lang="en-US" smtClean="0"/>
              <a:pPr/>
              <a:t>11</a:t>
            </a:fld>
            <a:endParaRPr lang="en-US" dirty="0"/>
          </a:p>
        </p:txBody>
      </p:sp>
    </p:spTree>
    <p:extLst>
      <p:ext uri="{BB962C8B-B14F-4D97-AF65-F5344CB8AC3E}">
        <p14:creationId xmlns:p14="http://schemas.microsoft.com/office/powerpoint/2010/main" val="2370282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Garamond" pitchFamily="18" charset="0"/>
                <a:ea typeface="ＭＳ Ｐゴシック" pitchFamily="34" charset="-128"/>
                <a:cs typeface="Arial" pitchFamily="34" charset="0"/>
              </a:rPr>
              <a:t>Fe</a:t>
            </a:r>
          </a:p>
        </p:txBody>
      </p:sp>
    </p:spTree>
    <p:extLst>
      <p:ext uri="{BB962C8B-B14F-4D97-AF65-F5344CB8AC3E}">
        <p14:creationId xmlns:p14="http://schemas.microsoft.com/office/powerpoint/2010/main" val="2741717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70C0"/>
                </a:solidFill>
                <a:latin typeface="+mn-lt"/>
                <a:cs typeface="Calibri"/>
              </a:rPr>
              <a:t>Greater capacity to connect with stakeholders &amp; clientele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70C0"/>
                </a:solidFill>
                <a:latin typeface="+mn-lt"/>
                <a:cs typeface="Calibri"/>
              </a:rPr>
              <a:t>Attract and retain more diverse talent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70C0"/>
                </a:solidFill>
                <a:latin typeface="+mn-lt"/>
                <a:cs typeface="Calibri"/>
              </a:rPr>
              <a:t>More positive work experience</a:t>
            </a:r>
          </a:p>
          <a:p>
            <a:endParaRPr lang="es-MX" dirty="0"/>
          </a:p>
        </p:txBody>
      </p:sp>
      <p:sp>
        <p:nvSpPr>
          <p:cNvPr id="4" name="Slide Number Placeholder 3"/>
          <p:cNvSpPr>
            <a:spLocks noGrp="1"/>
          </p:cNvSpPr>
          <p:nvPr>
            <p:ph type="sldNum" sz="quarter" idx="10"/>
          </p:nvPr>
        </p:nvSpPr>
        <p:spPr/>
        <p:txBody>
          <a:bodyPr/>
          <a:lstStyle/>
          <a:p>
            <a:fld id="{3039CF8C-C0A2-46D9-ADB7-460E78CEFC77}" type="slidenum">
              <a:rPr lang="en-US" smtClean="0"/>
              <a:t>18</a:t>
            </a:fld>
            <a:endParaRPr lang="en-US"/>
          </a:p>
        </p:txBody>
      </p:sp>
    </p:spTree>
    <p:extLst>
      <p:ext uri="{BB962C8B-B14F-4D97-AF65-F5344CB8AC3E}">
        <p14:creationId xmlns:p14="http://schemas.microsoft.com/office/powerpoint/2010/main" val="1594917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3039CF8C-C0A2-46D9-ADB7-460E78CEFC77}" type="slidenum">
              <a:rPr lang="en-US" smtClean="0"/>
              <a:t>20</a:t>
            </a:fld>
            <a:endParaRPr lang="en-US"/>
          </a:p>
        </p:txBody>
      </p:sp>
    </p:spTree>
    <p:extLst>
      <p:ext uri="{BB962C8B-B14F-4D97-AF65-F5344CB8AC3E}">
        <p14:creationId xmlns:p14="http://schemas.microsoft.com/office/powerpoint/2010/main" val="1160480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3039CF8C-C0A2-46D9-ADB7-460E78CEFC77}" type="slidenum">
              <a:rPr lang="en-US" smtClean="0"/>
              <a:t>21</a:t>
            </a:fld>
            <a:endParaRPr lang="en-US"/>
          </a:p>
        </p:txBody>
      </p:sp>
    </p:spTree>
    <p:extLst>
      <p:ext uri="{BB962C8B-B14F-4D97-AF65-F5344CB8AC3E}">
        <p14:creationId xmlns:p14="http://schemas.microsoft.com/office/powerpoint/2010/main" val="85155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70C0"/>
                </a:solidFill>
                <a:latin typeface="+mn-lt"/>
                <a:cs typeface="Calibri"/>
              </a:rPr>
              <a:t>Greater capacity to connect with stakeholders &amp; clientele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70C0"/>
                </a:solidFill>
                <a:latin typeface="+mn-lt"/>
                <a:cs typeface="Calibri"/>
              </a:rPr>
              <a:t>Attract and retain more diverse talent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70C0"/>
                </a:solidFill>
                <a:latin typeface="+mn-lt"/>
                <a:cs typeface="Calibri"/>
              </a:rPr>
              <a:t>More positive work experience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70C0"/>
                </a:solidFill>
                <a:latin typeface="+mn-lt"/>
                <a:cs typeface="Calibri"/>
              </a:rPr>
              <a:t>Greater capacity to navigate and effectively bridge cultural differences to create more </a:t>
            </a:r>
            <a:r>
              <a:rPr lang="en-US" b="1" i="1" dirty="0" smtClean="0">
                <a:solidFill>
                  <a:srgbClr val="0070C0"/>
                </a:solidFill>
                <a:latin typeface="+mn-lt"/>
                <a:cs typeface="Calibri"/>
              </a:rPr>
              <a:t>equitable </a:t>
            </a:r>
            <a:r>
              <a:rPr lang="en-US" b="1" dirty="0" smtClean="0">
                <a:solidFill>
                  <a:srgbClr val="0070C0"/>
                </a:solidFill>
                <a:latin typeface="+mn-lt"/>
                <a:cs typeface="Calibri"/>
              </a:rPr>
              <a:t>policies and practices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srgbClr val="0070C0"/>
              </a:solidFill>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srgbClr val="0070C0"/>
              </a:solidFill>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0070C0"/>
              </a:solidFill>
              <a:latin typeface="+mn-lt"/>
              <a:cs typeface="Calibri"/>
            </a:endParaRPr>
          </a:p>
          <a:p>
            <a:endParaRPr lang="en-US" dirty="0"/>
          </a:p>
        </p:txBody>
      </p:sp>
      <p:sp>
        <p:nvSpPr>
          <p:cNvPr id="4" name="Slide Number Placeholder 3"/>
          <p:cNvSpPr>
            <a:spLocks noGrp="1"/>
          </p:cNvSpPr>
          <p:nvPr>
            <p:ph type="sldNum" sz="quarter" idx="10"/>
          </p:nvPr>
        </p:nvSpPr>
        <p:spPr/>
        <p:txBody>
          <a:bodyPr/>
          <a:lstStyle/>
          <a:p>
            <a:fld id="{08277A2E-AE61-4506-9424-DCD419D5F2C4}" type="slidenum">
              <a:rPr lang="en-US" smtClean="0"/>
              <a:pPr/>
              <a:t>32</a:t>
            </a:fld>
            <a:endParaRPr lang="en-US" dirty="0"/>
          </a:p>
        </p:txBody>
      </p:sp>
    </p:spTree>
    <p:extLst>
      <p:ext uri="{BB962C8B-B14F-4D97-AF65-F5344CB8AC3E}">
        <p14:creationId xmlns:p14="http://schemas.microsoft.com/office/powerpoint/2010/main" val="1077064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8F30CFD9-A7FA-4ADF-BECD-C7DC061EB107}" type="slidenum">
              <a:rPr lang="en-US" smtClean="0"/>
              <a:t>35</a:t>
            </a:fld>
            <a:endParaRPr lang="en-US"/>
          </a:p>
        </p:txBody>
      </p:sp>
    </p:spTree>
    <p:extLst>
      <p:ext uri="{BB962C8B-B14F-4D97-AF65-F5344CB8AC3E}">
        <p14:creationId xmlns:p14="http://schemas.microsoft.com/office/powerpoint/2010/main" val="3449371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6943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94C592-CD11-4441-8E58-D5877BFD500D}" type="slidenum">
              <a:rPr lang="en-US"/>
              <a:pPr>
                <a:defRPr/>
              </a:pPr>
              <a:t>‹#›</a:t>
            </a:fld>
            <a:endParaRPr lang="en-US"/>
          </a:p>
        </p:txBody>
      </p:sp>
    </p:spTree>
    <p:extLst>
      <p:ext uri="{BB962C8B-B14F-4D97-AF65-F5344CB8AC3E}">
        <p14:creationId xmlns:p14="http://schemas.microsoft.com/office/powerpoint/2010/main" val="2523540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6D70FA-212C-9C4C-A3B5-B8BC0433DA9B}" type="slidenum">
              <a:rPr lang="en-US"/>
              <a:pPr>
                <a:defRPr/>
              </a:pPr>
              <a:t>‹#›</a:t>
            </a:fld>
            <a:endParaRPr lang="en-US"/>
          </a:p>
        </p:txBody>
      </p:sp>
    </p:spTree>
    <p:extLst>
      <p:ext uri="{BB962C8B-B14F-4D97-AF65-F5344CB8AC3E}">
        <p14:creationId xmlns:p14="http://schemas.microsoft.com/office/powerpoint/2010/main" val="2085900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2699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67590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15439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543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170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34763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5707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4549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2928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49906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4405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7103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bwMode="auto">
          <a:xfrm>
            <a:off x="0" y="0"/>
            <a:ext cx="8001000" cy="1371600"/>
          </a:xfrm>
          <a:prstGeom prst="rect">
            <a:avLst/>
          </a:prstGeom>
          <a:solidFill>
            <a:srgbClr val="817C00"/>
          </a:solidFill>
          <a:ln>
            <a:miter lim="800000"/>
            <a:headEnd/>
            <a:tailEnd/>
          </a:ln>
        </p:spPr>
        <p:txBody>
          <a:bodyPr wrap="square" lIns="457200" tIns="45720" rIns="91440" bIns="45720" numCol="1" anchorCtr="0" compatLnSpc="1">
            <a:prstTxWarp prst="textNoShape">
              <a:avLst/>
            </a:prstTxWarp>
          </a:bodyPr>
          <a:lstStyle>
            <a:lvl1pPr algn="l">
              <a:defRPr sz="3600" b="0">
                <a:solidFill>
                  <a:schemeClr val="bg1"/>
                </a:solidFill>
                <a:latin typeface="+mj-lt"/>
              </a:defRPr>
            </a:lvl1pPr>
          </a:lstStyle>
          <a:p>
            <a:r>
              <a:rPr lang="en-US" dirty="0"/>
              <a:t>Click to edit Master title style</a:t>
            </a:r>
          </a:p>
        </p:txBody>
      </p:sp>
    </p:spTree>
    <p:extLst>
      <p:ext uri="{BB962C8B-B14F-4D97-AF65-F5344CB8AC3E}">
        <p14:creationId xmlns:p14="http://schemas.microsoft.com/office/powerpoint/2010/main" val="1466183984"/>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Text Placeholder 2"/>
          <p:cNvSpPr>
            <a:spLocks noGrp="1"/>
          </p:cNvSpPr>
          <p:nvPr>
            <p:ph type="body" idx="1"/>
          </p:nvPr>
        </p:nvSpPr>
        <p:spPr bwMode="auto">
          <a:xfrm>
            <a:off x="457200" y="1600200"/>
            <a:ext cx="82296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5599112"/>
            <a:ext cx="9144000" cy="1151323"/>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82" r:id="rId9"/>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DE48070-5850-0046-B6B0-CC18AED003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tiff"/><Relationship Id="rId4" Type="http://schemas.openxmlformats.org/officeDocument/2006/relationships/image" Target="../media/image27.jpeg"/></Relationships>
</file>

<file path=ppt/slides/_rels/slide5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comments" Target="../comments/comment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2.jpeg"/><Relationship Id="rId5" Type="http://schemas.openxmlformats.org/officeDocument/2006/relationships/image" Target="../media/image13.jpg"/><Relationship Id="rId4" Type="http://schemas.openxmlformats.org/officeDocument/2006/relationships/image" Target="../media/image31.jpg"/></Relationships>
</file>

<file path=ppt/slides/_rels/slide6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6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7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74.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hyperlink" Target="http://www.google.com/url?sa=i&amp;rct=j&amp;q=&amp;esrc=s&amp;source=images&amp;cd=&amp;cad=rja&amp;uact=8&amp;docid=jbD_R2n76DXyOM&amp;tbnid=Ub1FFgouBoAZBM:&amp;ved=0CAUQjRw&amp;url=http://williamoakley1.wordpress.com/2013/06/08/technological-imperative-of-gender-and-diversity-in-terms-of-understanding-different-people-and-cultures/&amp;ei=Orh7U8TaNcqZyATKhIKACQ&amp;psig=AFQjCNFZwkYa7SSRV8kqOdehRFAM2DQlxg&amp;ust=1400703418379866" TargetMode="External"/><Relationship Id="rId7" Type="http://schemas.openxmlformats.org/officeDocument/2006/relationships/hyperlink" Target="http://www.google.com/url?sa=i&amp;rct=j&amp;q=&amp;esrc=s&amp;source=images&amp;cd=&amp;cad=rja&amp;uact=8&amp;ved=0CAQQjRw&amp;url=http://aholidayqueen.blogspot.com/2011/12/today-is-international-day-of-people.html&amp;ei=rrh7U9qNHsOGyATUzYHYAQ&amp;psig=AFQjCNH4WGJLlbnrxGAKLnAMCndA6XOMsw&amp;ust=1400703534530796" TargetMode="External"/><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hyperlink" Target="http://www.google.com/url?sa=i&amp;rct=j&amp;q=&amp;esrc=s&amp;source=images&amp;cd=&amp;cad=rja&amp;uact=8&amp;docid=xPoo-NF65zbbTM&amp;tbnid=FJwhwWoaXggATM:&amp;ved=0CAUQjRw&amp;url=http://www.bbc.co.uk/schools/gcsebitesize/dida/using_ict/questionnairesrev6.shtml&amp;ei=crh7U8q0HcKgyAS42IKwDw&amp;psig=AFQjCNGTmn-O4Ht6-kMZLrT8fzViE8VE4Q&amp;ust=1400703469010217" TargetMode="External"/><Relationship Id="rId4" Type="http://schemas.openxmlformats.org/officeDocument/2006/relationships/image" Target="../media/image52.jpeg"/></Relationships>
</file>

<file path=ppt/slides/_rels/slide75.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hyperlink" Target="http://www.las.iastate.edu/diversity.index.shtm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696200" cy="3451225"/>
          </a:xfrm>
        </p:spPr>
        <p:txBody>
          <a:bodyPr/>
          <a:lstStyle/>
          <a:p>
            <a:r>
              <a:rPr lang="en-US" sz="2000" i="1" dirty="0">
                <a:solidFill>
                  <a:srgbClr val="0070C0"/>
                </a:solidFill>
                <a:latin typeface="Cambria" panose="02040503050406030204" pitchFamily="18" charset="0"/>
              </a:rPr>
              <a:t/>
            </a:r>
            <a:br>
              <a:rPr lang="en-US" sz="2000" i="1" dirty="0">
                <a:solidFill>
                  <a:srgbClr val="0070C0"/>
                </a:solidFill>
                <a:latin typeface="Cambria" panose="02040503050406030204" pitchFamily="18" charset="0"/>
              </a:rPr>
            </a:br>
            <a:r>
              <a:rPr lang="en-US" sz="2000" i="1" dirty="0" smtClean="0">
                <a:solidFill>
                  <a:srgbClr val="0070C0"/>
                </a:solidFill>
                <a:latin typeface="Cambria" panose="02040503050406030204" pitchFamily="18" charset="0"/>
              </a:rPr>
              <a:t/>
            </a:r>
            <a:br>
              <a:rPr lang="en-US" sz="2000" i="1" dirty="0" smtClean="0">
                <a:solidFill>
                  <a:srgbClr val="0070C0"/>
                </a:solidFill>
                <a:latin typeface="Cambria" panose="02040503050406030204" pitchFamily="18" charset="0"/>
              </a:rPr>
            </a:br>
            <a:r>
              <a:rPr lang="en-US" sz="2000" i="1" dirty="0">
                <a:solidFill>
                  <a:srgbClr val="0070C0"/>
                </a:solidFill>
                <a:latin typeface="Cambria" panose="02040503050406030204" pitchFamily="18" charset="0"/>
              </a:rPr>
              <a:t/>
            </a:r>
            <a:br>
              <a:rPr lang="en-US" sz="2000" i="1" dirty="0">
                <a:solidFill>
                  <a:srgbClr val="0070C0"/>
                </a:solidFill>
                <a:latin typeface="Cambria" panose="02040503050406030204" pitchFamily="18" charset="0"/>
              </a:rPr>
            </a:br>
            <a:r>
              <a:rPr lang="en-US" sz="2000" i="1" dirty="0" smtClean="0">
                <a:solidFill>
                  <a:srgbClr val="0070C0"/>
                </a:solidFill>
                <a:latin typeface="Cambria" panose="02040503050406030204" pitchFamily="18" charset="0"/>
              </a:rPr>
              <a:t/>
            </a:r>
            <a:br>
              <a:rPr lang="en-US" sz="2000" i="1" dirty="0" smtClean="0">
                <a:solidFill>
                  <a:srgbClr val="0070C0"/>
                </a:solidFill>
                <a:latin typeface="Cambria" panose="02040503050406030204" pitchFamily="18" charset="0"/>
              </a:rPr>
            </a:br>
            <a:r>
              <a:rPr lang="en-US" sz="2000" i="1" dirty="0">
                <a:solidFill>
                  <a:srgbClr val="0070C0"/>
                </a:solidFill>
                <a:latin typeface="Cambria" panose="02040503050406030204" pitchFamily="18" charset="0"/>
              </a:rPr>
              <a:t>NERAOC 2017</a:t>
            </a:r>
            <a:br>
              <a:rPr lang="en-US" sz="2000" i="1" dirty="0">
                <a:solidFill>
                  <a:srgbClr val="0070C0"/>
                </a:solidFill>
                <a:latin typeface="Cambria" panose="02040503050406030204" pitchFamily="18" charset="0"/>
              </a:rPr>
            </a:br>
            <a:r>
              <a:rPr lang="en-US" sz="2000" i="1" dirty="0">
                <a:solidFill>
                  <a:srgbClr val="0070C0"/>
                </a:solidFill>
                <a:latin typeface="Cambria" panose="02040503050406030204" pitchFamily="18" charset="0"/>
              </a:rPr>
              <a:t>National </a:t>
            </a:r>
            <a:r>
              <a:rPr lang="en-US" sz="2000" i="1" dirty="0" smtClean="0">
                <a:solidFill>
                  <a:srgbClr val="0070C0"/>
                </a:solidFill>
                <a:latin typeface="Cambria" panose="02040503050406030204" pitchFamily="18" charset="0"/>
              </a:rPr>
              <a:t>Extension and Research Administrative Officers</a:t>
            </a:r>
            <a:br>
              <a:rPr lang="en-US" sz="2000" i="1" dirty="0" smtClean="0">
                <a:solidFill>
                  <a:srgbClr val="0070C0"/>
                </a:solidFill>
                <a:latin typeface="Cambria" panose="02040503050406030204" pitchFamily="18" charset="0"/>
              </a:rPr>
            </a:br>
            <a:r>
              <a:rPr lang="en-US" sz="2000" i="1" dirty="0" smtClean="0">
                <a:solidFill>
                  <a:srgbClr val="0070C0"/>
                </a:solidFill>
                <a:latin typeface="Cambria" panose="02040503050406030204" pitchFamily="18" charset="0"/>
              </a:rPr>
              <a:t/>
            </a:r>
            <a:br>
              <a:rPr lang="en-US" sz="2000" i="1" dirty="0" smtClean="0">
                <a:solidFill>
                  <a:srgbClr val="0070C0"/>
                </a:solidFill>
                <a:latin typeface="Cambria" panose="02040503050406030204" pitchFamily="18" charset="0"/>
              </a:rPr>
            </a:br>
            <a:r>
              <a:rPr lang="en-US" sz="2000" i="1" dirty="0">
                <a:solidFill>
                  <a:srgbClr val="0070C0"/>
                </a:solidFill>
                <a:latin typeface="Cambria" panose="02040503050406030204" pitchFamily="18" charset="0"/>
              </a:rPr>
              <a:t/>
            </a:r>
            <a:br>
              <a:rPr lang="en-US" sz="2000" i="1" dirty="0">
                <a:solidFill>
                  <a:srgbClr val="0070C0"/>
                </a:solidFill>
                <a:latin typeface="Cambria" panose="02040503050406030204" pitchFamily="18" charset="0"/>
              </a:rPr>
            </a:br>
            <a:r>
              <a:rPr lang="en-US" sz="3200" b="1" i="1" dirty="0" smtClean="0">
                <a:solidFill>
                  <a:srgbClr val="00B050"/>
                </a:solidFill>
                <a:latin typeface="Cambria" panose="02040503050406030204" pitchFamily="18" charset="0"/>
              </a:rPr>
              <a:t>W</a:t>
            </a:r>
            <a:r>
              <a:rPr lang="en-US" sz="3200" b="1" i="1" dirty="0" smtClean="0">
                <a:solidFill>
                  <a:srgbClr val="0070C0"/>
                </a:solidFill>
                <a:latin typeface="Cambria" panose="02040503050406030204" pitchFamily="18" charset="0"/>
              </a:rPr>
              <a:t>orking with people from other cultures: a challenge or an opportunity?</a:t>
            </a:r>
            <a:br>
              <a:rPr lang="en-US" sz="3200" b="1" i="1" dirty="0" smtClean="0">
                <a:solidFill>
                  <a:srgbClr val="0070C0"/>
                </a:solidFill>
                <a:latin typeface="Cambria" panose="02040503050406030204" pitchFamily="18" charset="0"/>
              </a:rPr>
            </a:br>
            <a:r>
              <a:rPr lang="en-US" sz="2000" b="1" i="1" dirty="0" smtClean="0">
                <a:solidFill>
                  <a:srgbClr val="00B050"/>
                </a:solidFill>
                <a:latin typeface="Cambria" panose="02040503050406030204" pitchFamily="18" charset="0"/>
              </a:rPr>
              <a:t>F</a:t>
            </a:r>
            <a:r>
              <a:rPr lang="en-US" sz="2000" b="1" i="1" dirty="0" smtClean="0">
                <a:solidFill>
                  <a:srgbClr val="0070C0"/>
                </a:solidFill>
                <a:latin typeface="Cambria" panose="02040503050406030204" pitchFamily="18" charset="0"/>
              </a:rPr>
              <a:t>acing the new demographic of the </a:t>
            </a:r>
            <a:r>
              <a:rPr lang="en-US" sz="2000" b="1" i="1" dirty="0" smtClean="0">
                <a:solidFill>
                  <a:srgbClr val="00B050"/>
                </a:solidFill>
                <a:latin typeface="Cambria" panose="02040503050406030204" pitchFamily="18" charset="0"/>
              </a:rPr>
              <a:t>U</a:t>
            </a:r>
            <a:r>
              <a:rPr lang="en-US" sz="2000" b="1" i="1" dirty="0" smtClean="0">
                <a:solidFill>
                  <a:srgbClr val="0070C0"/>
                </a:solidFill>
                <a:latin typeface="Cambria" panose="02040503050406030204" pitchFamily="18" charset="0"/>
              </a:rPr>
              <a:t>nited </a:t>
            </a:r>
            <a:r>
              <a:rPr lang="en-US" sz="2000" b="1" i="1" dirty="0" smtClean="0">
                <a:solidFill>
                  <a:srgbClr val="00B050"/>
                </a:solidFill>
                <a:latin typeface="Cambria" panose="02040503050406030204" pitchFamily="18" charset="0"/>
              </a:rPr>
              <a:t>S</a:t>
            </a:r>
            <a:r>
              <a:rPr lang="en-US" sz="2000" b="1" i="1" dirty="0" smtClean="0">
                <a:solidFill>
                  <a:srgbClr val="0070C0"/>
                </a:solidFill>
                <a:latin typeface="Cambria" panose="02040503050406030204" pitchFamily="18" charset="0"/>
              </a:rPr>
              <a:t>tates</a:t>
            </a:r>
            <a:r>
              <a:rPr lang="es-MX" sz="2000" i="1" dirty="0">
                <a:solidFill>
                  <a:srgbClr val="0070C0"/>
                </a:solidFill>
                <a:latin typeface="Cambria" panose="02040503050406030204" pitchFamily="18" charset="0"/>
              </a:rPr>
              <a:t/>
            </a:r>
            <a:br>
              <a:rPr lang="es-MX" sz="2000" i="1" dirty="0">
                <a:solidFill>
                  <a:srgbClr val="0070C0"/>
                </a:solidFill>
                <a:latin typeface="Cambria" panose="02040503050406030204" pitchFamily="18" charset="0"/>
              </a:rPr>
            </a:br>
            <a:r>
              <a:rPr lang="en-US" sz="3200" i="1" dirty="0">
                <a:solidFill>
                  <a:srgbClr val="0070C0"/>
                </a:solidFill>
                <a:latin typeface="Cambria" panose="02040503050406030204" pitchFamily="18" charset="0"/>
              </a:rPr>
              <a:t> </a:t>
            </a:r>
            <a:r>
              <a:rPr lang="es-MX" sz="3200" dirty="0">
                <a:solidFill>
                  <a:srgbClr val="0070C0"/>
                </a:solidFill>
                <a:latin typeface="Cambria" panose="02040503050406030204" pitchFamily="18" charset="0"/>
              </a:rPr>
              <a:t/>
            </a:r>
            <a:br>
              <a:rPr lang="es-MX" sz="3200" dirty="0">
                <a:solidFill>
                  <a:srgbClr val="0070C0"/>
                </a:solidFill>
                <a:latin typeface="Cambria" panose="02040503050406030204" pitchFamily="18" charset="0"/>
              </a:rPr>
            </a:br>
            <a:endParaRPr lang="en-US" sz="3200" b="1" dirty="0">
              <a:solidFill>
                <a:srgbClr val="0070C0"/>
              </a:solidFill>
              <a:latin typeface="Cambria" panose="02040503050406030204" pitchFamily="18" charset="0"/>
            </a:endParaRPr>
          </a:p>
        </p:txBody>
      </p:sp>
      <p:sp>
        <p:nvSpPr>
          <p:cNvPr id="3" name="Subtitle 2"/>
          <p:cNvSpPr>
            <a:spLocks noGrp="1"/>
          </p:cNvSpPr>
          <p:nvPr>
            <p:ph type="subTitle" idx="1"/>
          </p:nvPr>
        </p:nvSpPr>
        <p:spPr>
          <a:xfrm>
            <a:off x="3657600" y="4267200"/>
            <a:ext cx="5254752" cy="1600200"/>
          </a:xfrm>
        </p:spPr>
        <p:txBody>
          <a:bodyPr/>
          <a:lstStyle/>
          <a:p>
            <a:pPr algn="r">
              <a:spcBef>
                <a:spcPts val="0"/>
              </a:spcBef>
            </a:pPr>
            <a:r>
              <a:rPr lang="en-US" sz="1600" i="1" dirty="0" smtClean="0">
                <a:solidFill>
                  <a:srgbClr val="0070C0"/>
                </a:solidFill>
                <a:latin typeface="+mj-lt"/>
              </a:rPr>
              <a:t>Maria G. Fabregas Janeiro, PhD</a:t>
            </a:r>
          </a:p>
          <a:p>
            <a:pPr algn="r">
              <a:spcBef>
                <a:spcPts val="0"/>
              </a:spcBef>
            </a:pPr>
            <a:r>
              <a:rPr lang="en-US" sz="1600" i="1" dirty="0" smtClean="0">
                <a:solidFill>
                  <a:srgbClr val="0070C0"/>
                </a:solidFill>
                <a:latin typeface="+mj-lt"/>
              </a:rPr>
              <a:t>University of California</a:t>
            </a:r>
          </a:p>
          <a:p>
            <a:pPr algn="r">
              <a:spcBef>
                <a:spcPts val="0"/>
              </a:spcBef>
            </a:pPr>
            <a:r>
              <a:rPr lang="en-US" sz="1600" i="1" dirty="0" smtClean="0">
                <a:solidFill>
                  <a:srgbClr val="0070C0"/>
                </a:solidFill>
                <a:latin typeface="+mj-lt"/>
              </a:rPr>
              <a:t>Assistant Director for 4-H Diversity and Expansion</a:t>
            </a:r>
          </a:p>
          <a:p>
            <a:pPr algn="r"/>
            <a:r>
              <a:rPr lang="en-US" sz="1600" i="1" dirty="0" smtClean="0">
                <a:solidFill>
                  <a:srgbClr val="0070C0"/>
                </a:solidFill>
                <a:latin typeface="+mj-lt"/>
              </a:rPr>
              <a:t>NERAOC 2017. San Antonio, TX</a:t>
            </a:r>
          </a:p>
          <a:p>
            <a:pPr algn="r"/>
            <a:r>
              <a:rPr lang="en-US" sz="1600" i="1" dirty="0" smtClean="0">
                <a:solidFill>
                  <a:srgbClr val="0070C0"/>
                </a:solidFill>
                <a:latin typeface="+mj-lt"/>
              </a:rPr>
              <a:t>April 23-26, 2017</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957638"/>
            <a:ext cx="2866848" cy="1909762"/>
          </a:xfrm>
          <a:prstGeom prst="rect">
            <a:avLst/>
          </a:prstGeom>
        </p:spPr>
      </p:pic>
    </p:spTree>
    <p:extLst>
      <p:ext uri="{BB962C8B-B14F-4D97-AF65-F5344CB8AC3E}">
        <p14:creationId xmlns:p14="http://schemas.microsoft.com/office/powerpoint/2010/main" val="28858380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latin typeface="Cambria" panose="02040503050406030204" pitchFamily="18" charset="0"/>
              </a:rPr>
              <a:t>C</a:t>
            </a:r>
            <a:r>
              <a:rPr lang="en-US" b="1" dirty="0" smtClean="0">
                <a:solidFill>
                  <a:srgbClr val="0070C0"/>
                </a:solidFill>
                <a:latin typeface="Cambria" panose="02040503050406030204" pitchFamily="18" charset="0"/>
              </a:rPr>
              <a:t>alifornia…</a:t>
            </a:r>
            <a:endParaRPr lang="es-MX" b="1" dirty="0">
              <a:solidFill>
                <a:srgbClr val="0070C0"/>
              </a:solidFill>
              <a:latin typeface="Cambria" panose="02040503050406030204" pitchFamily="18" charset="0"/>
            </a:endParaRPr>
          </a:p>
        </p:txBody>
      </p:sp>
      <p:sp>
        <p:nvSpPr>
          <p:cNvPr id="3" name="Content Placeholder 2"/>
          <p:cNvSpPr>
            <a:spLocks noGrp="1"/>
          </p:cNvSpPr>
          <p:nvPr>
            <p:ph idx="1"/>
          </p:nvPr>
        </p:nvSpPr>
        <p:spPr>
          <a:xfrm>
            <a:off x="457200" y="1600200"/>
            <a:ext cx="8305800" cy="3733800"/>
          </a:xfrm>
        </p:spPr>
        <p:txBody>
          <a:bodyPr/>
          <a:lstStyle/>
          <a:p>
            <a:endParaRPr lang="en-US" dirty="0" smtClean="0"/>
          </a:p>
          <a:p>
            <a:r>
              <a:rPr lang="en-US" dirty="0">
                <a:solidFill>
                  <a:srgbClr val="0070C0"/>
                </a:solidFill>
                <a:latin typeface="Cambria" panose="02040503050406030204" pitchFamily="18" charset="0"/>
              </a:rPr>
              <a:t>i</a:t>
            </a:r>
            <a:r>
              <a:rPr lang="en-US" dirty="0" smtClean="0">
                <a:solidFill>
                  <a:srgbClr val="0070C0"/>
                </a:solidFill>
                <a:latin typeface="Cambria" panose="02040503050406030204" pitchFamily="18" charset="0"/>
              </a:rPr>
              <a:t>s the state with biggest </a:t>
            </a:r>
            <a:r>
              <a:rPr lang="en-US" sz="4400" b="1" dirty="0" smtClean="0">
                <a:solidFill>
                  <a:srgbClr val="0070C0"/>
                </a:solidFill>
                <a:latin typeface="Cambria" panose="02040503050406030204" pitchFamily="18" charset="0"/>
              </a:rPr>
              <a:t>disparities</a:t>
            </a:r>
            <a:r>
              <a:rPr lang="en-US" sz="3600" b="1" dirty="0" smtClean="0">
                <a:solidFill>
                  <a:srgbClr val="0070C0"/>
                </a:solidFill>
                <a:latin typeface="Cambria" panose="02040503050406030204" pitchFamily="18" charset="0"/>
              </a:rPr>
              <a:t> </a:t>
            </a:r>
            <a:r>
              <a:rPr lang="en-US" dirty="0" smtClean="0">
                <a:solidFill>
                  <a:srgbClr val="0070C0"/>
                </a:solidFill>
                <a:latin typeface="Cambria" panose="02040503050406030204" pitchFamily="18" charset="0"/>
              </a:rPr>
              <a:t>among population groups </a:t>
            </a:r>
          </a:p>
          <a:p>
            <a:pPr marL="0" indent="0">
              <a:buNone/>
            </a:pPr>
            <a:endParaRPr lang="en-US" dirty="0" smtClean="0">
              <a:solidFill>
                <a:srgbClr val="0070C0"/>
              </a:solidFill>
              <a:latin typeface="Cambria" panose="02040503050406030204" pitchFamily="18" charset="0"/>
            </a:endParaRPr>
          </a:p>
          <a:p>
            <a:r>
              <a:rPr lang="en-US" dirty="0" smtClean="0">
                <a:solidFill>
                  <a:srgbClr val="0070C0"/>
                </a:solidFill>
                <a:latin typeface="Cambria" panose="02040503050406030204" pitchFamily="18" charset="0"/>
              </a:rPr>
              <a:t>Latinos </a:t>
            </a:r>
            <a:r>
              <a:rPr lang="en-US" dirty="0">
                <a:solidFill>
                  <a:srgbClr val="0070C0"/>
                </a:solidFill>
                <a:latin typeface="Cambria" panose="02040503050406030204" pitchFamily="18" charset="0"/>
              </a:rPr>
              <a:t>will contribute about 80% of the growth in the labor force from 2010 to </a:t>
            </a:r>
            <a:r>
              <a:rPr lang="en-US" dirty="0" smtClean="0">
                <a:solidFill>
                  <a:srgbClr val="0070C0"/>
                </a:solidFill>
                <a:latin typeface="Cambria" panose="02040503050406030204" pitchFamily="18" charset="0"/>
              </a:rPr>
              <a:t>2050</a:t>
            </a:r>
            <a:endParaRPr lang="en-US" dirty="0">
              <a:solidFill>
                <a:srgbClr val="0070C0"/>
              </a:solidFill>
              <a:latin typeface="Cambria" panose="02040503050406030204" pitchFamily="18" charset="0"/>
            </a:endParaRPr>
          </a:p>
          <a:p>
            <a:pPr marL="0" indent="0" algn="r">
              <a:buNone/>
            </a:pPr>
            <a:r>
              <a:rPr lang="en-US" sz="1400" dirty="0" smtClean="0"/>
              <a:t>U.S</a:t>
            </a:r>
            <a:r>
              <a:rPr lang="en-US" sz="1400" dirty="0"/>
              <a:t>. Census Bureau, 2015</a:t>
            </a:r>
          </a:p>
          <a:p>
            <a:pPr marL="0" indent="0" algn="r">
              <a:buNone/>
            </a:pPr>
            <a:r>
              <a:rPr lang="en-US" sz="1400" dirty="0"/>
              <a:t>								Ennis, Ríos-Vargas, &amp; Albert, 2011</a:t>
            </a:r>
          </a:p>
          <a:p>
            <a:pPr marL="0" indent="0" algn="r">
              <a:buNone/>
            </a:pPr>
            <a:r>
              <a:rPr lang="en-US" sz="1400" dirty="0" err="1"/>
              <a:t>Toossi</a:t>
            </a:r>
            <a:r>
              <a:rPr lang="en-US" sz="1400" dirty="0"/>
              <a:t>, 2012</a:t>
            </a:r>
          </a:p>
          <a:p>
            <a:pPr marL="0" indent="0" algn="r">
              <a:buNone/>
            </a:pPr>
            <a:r>
              <a:rPr lang="en-US" sz="1400" dirty="0" smtClean="0"/>
              <a:t> </a:t>
            </a:r>
          </a:p>
        </p:txBody>
      </p:sp>
      <p:pic>
        <p:nvPicPr>
          <p:cNvPr id="7" name="Picture 6" descr="Image result for 4-h california"/>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898470" y="457200"/>
            <a:ext cx="1263445" cy="1424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4721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ChangeAspect="1"/>
          </p:cNvGrpSpPr>
          <p:nvPr/>
        </p:nvGrpSpPr>
        <p:grpSpPr>
          <a:xfrm flipH="1">
            <a:off x="2105123" y="1299726"/>
            <a:ext cx="1879418" cy="1832167"/>
            <a:chOff x="4275748" y="1323417"/>
            <a:chExt cx="2276420" cy="2219186"/>
          </a:xfrm>
          <a:solidFill>
            <a:srgbClr val="0070C0"/>
          </a:solidFill>
          <a:effectLst>
            <a:outerShdw blurRad="63500" sx="102000" sy="102000" algn="ctr" rotWithShape="0">
              <a:prstClr val="black">
                <a:alpha val="40000"/>
              </a:prstClr>
            </a:outerShdw>
          </a:effectLst>
        </p:grpSpPr>
        <p:sp>
          <p:nvSpPr>
            <p:cNvPr id="8" name="8-Point Star 18"/>
            <p:cNvSpPr/>
            <p:nvPr/>
          </p:nvSpPr>
          <p:spPr>
            <a:xfrm rot="1200000">
              <a:off x="4275748" y="1323417"/>
              <a:ext cx="2219186" cy="2219186"/>
            </a:xfrm>
            <a:custGeom>
              <a:avLst/>
              <a:gdLst/>
              <a:ahLst/>
              <a:cxnLst/>
              <a:rect l="l" t="t" r="r" b="b"/>
              <a:pathLst>
                <a:path w="3040380" h="3040380">
                  <a:moveTo>
                    <a:pt x="1520190" y="971550"/>
                  </a:moveTo>
                  <a:cubicBezTo>
                    <a:pt x="1217184" y="971550"/>
                    <a:pt x="971550" y="1217184"/>
                    <a:pt x="971550" y="1520190"/>
                  </a:cubicBezTo>
                  <a:cubicBezTo>
                    <a:pt x="971550" y="1823196"/>
                    <a:pt x="1217184" y="2068830"/>
                    <a:pt x="1520190" y="2068830"/>
                  </a:cubicBezTo>
                  <a:cubicBezTo>
                    <a:pt x="1823196" y="2068830"/>
                    <a:pt x="2068830" y="1823196"/>
                    <a:pt x="2068830" y="1520190"/>
                  </a:cubicBezTo>
                  <a:cubicBezTo>
                    <a:pt x="2068830" y="1217184"/>
                    <a:pt x="1823196" y="971550"/>
                    <a:pt x="1520190" y="971550"/>
                  </a:cubicBezTo>
                  <a:close/>
                  <a:moveTo>
                    <a:pt x="1520190" y="0"/>
                  </a:moveTo>
                  <a:cubicBezTo>
                    <a:pt x="1586792" y="0"/>
                    <a:pt x="1652393" y="4283"/>
                    <a:pt x="1716539" y="14094"/>
                  </a:cubicBezTo>
                  <a:lnTo>
                    <a:pt x="1824743" y="350145"/>
                  </a:lnTo>
                  <a:cubicBezTo>
                    <a:pt x="1933334" y="374378"/>
                    <a:pt x="2037036" y="417195"/>
                    <a:pt x="2131002" y="478094"/>
                  </a:cubicBezTo>
                  <a:lnTo>
                    <a:pt x="2446152" y="316463"/>
                  </a:lnTo>
                  <a:cubicBezTo>
                    <a:pt x="2551357" y="395501"/>
                    <a:pt x="2644879" y="489023"/>
                    <a:pt x="2723917" y="594229"/>
                  </a:cubicBezTo>
                  <a:lnTo>
                    <a:pt x="2564636" y="904796"/>
                  </a:lnTo>
                  <a:cubicBezTo>
                    <a:pt x="2569646" y="911341"/>
                    <a:pt x="2573744" y="918462"/>
                    <a:pt x="2577779" y="925640"/>
                  </a:cubicBezTo>
                  <a:cubicBezTo>
                    <a:pt x="2630072" y="1018660"/>
                    <a:pt x="2668781" y="1115626"/>
                    <a:pt x="2689512" y="1215405"/>
                  </a:cubicBezTo>
                  <a:lnTo>
                    <a:pt x="3026287" y="1323842"/>
                  </a:lnTo>
                  <a:cubicBezTo>
                    <a:pt x="3036097" y="1387988"/>
                    <a:pt x="3040380" y="1453589"/>
                    <a:pt x="3040380" y="1520190"/>
                  </a:cubicBezTo>
                  <a:cubicBezTo>
                    <a:pt x="3040380" y="1586792"/>
                    <a:pt x="3036097" y="1652393"/>
                    <a:pt x="3026287" y="1716539"/>
                  </a:cubicBezTo>
                  <a:lnTo>
                    <a:pt x="2690239" y="1824742"/>
                  </a:lnTo>
                  <a:cubicBezTo>
                    <a:pt x="2666005" y="1933335"/>
                    <a:pt x="2623188" y="2037037"/>
                    <a:pt x="2562287" y="2131005"/>
                  </a:cubicBezTo>
                  <a:lnTo>
                    <a:pt x="2723917" y="2446152"/>
                  </a:lnTo>
                  <a:cubicBezTo>
                    <a:pt x="2644879" y="2551357"/>
                    <a:pt x="2551357" y="2644879"/>
                    <a:pt x="2446151" y="2723917"/>
                  </a:cubicBezTo>
                  <a:lnTo>
                    <a:pt x="2135585" y="2564637"/>
                  </a:lnTo>
                  <a:cubicBezTo>
                    <a:pt x="2129042" y="2569647"/>
                    <a:pt x="2121921" y="2573744"/>
                    <a:pt x="2114744" y="2577779"/>
                  </a:cubicBezTo>
                  <a:cubicBezTo>
                    <a:pt x="2021723" y="2630072"/>
                    <a:pt x="1924755" y="2668781"/>
                    <a:pt x="1824976" y="2689511"/>
                  </a:cubicBezTo>
                  <a:lnTo>
                    <a:pt x="1716539" y="3026287"/>
                  </a:lnTo>
                  <a:cubicBezTo>
                    <a:pt x="1652393" y="3036097"/>
                    <a:pt x="1586792" y="3040380"/>
                    <a:pt x="1520190" y="3040380"/>
                  </a:cubicBezTo>
                  <a:cubicBezTo>
                    <a:pt x="1453589" y="3040380"/>
                    <a:pt x="1387987" y="3036097"/>
                    <a:pt x="1323841" y="3026287"/>
                  </a:cubicBezTo>
                  <a:lnTo>
                    <a:pt x="1215638" y="2690237"/>
                  </a:lnTo>
                  <a:cubicBezTo>
                    <a:pt x="1107045" y="2666005"/>
                    <a:pt x="1003344" y="2623186"/>
                    <a:pt x="909378" y="2562286"/>
                  </a:cubicBezTo>
                  <a:lnTo>
                    <a:pt x="594229" y="2723917"/>
                  </a:lnTo>
                  <a:cubicBezTo>
                    <a:pt x="489023" y="2644879"/>
                    <a:pt x="395501" y="2551357"/>
                    <a:pt x="316463" y="2446152"/>
                  </a:cubicBezTo>
                  <a:lnTo>
                    <a:pt x="475745" y="2135582"/>
                  </a:lnTo>
                  <a:cubicBezTo>
                    <a:pt x="470736" y="2129039"/>
                    <a:pt x="466639" y="2121919"/>
                    <a:pt x="462604" y="2114742"/>
                  </a:cubicBezTo>
                  <a:cubicBezTo>
                    <a:pt x="410311" y="2021723"/>
                    <a:pt x="371603" y="1924756"/>
                    <a:pt x="350872" y="1824977"/>
                  </a:cubicBezTo>
                  <a:lnTo>
                    <a:pt x="14094" y="1716539"/>
                  </a:lnTo>
                  <a:cubicBezTo>
                    <a:pt x="4283" y="1652393"/>
                    <a:pt x="0" y="1586792"/>
                    <a:pt x="0" y="1520190"/>
                  </a:cubicBezTo>
                  <a:cubicBezTo>
                    <a:pt x="0" y="1453589"/>
                    <a:pt x="4283" y="1387988"/>
                    <a:pt x="14093" y="1323841"/>
                  </a:cubicBezTo>
                  <a:lnTo>
                    <a:pt x="350147" y="1215637"/>
                  </a:lnTo>
                  <a:cubicBezTo>
                    <a:pt x="374379" y="1107046"/>
                    <a:pt x="417197" y="1003347"/>
                    <a:pt x="478096" y="909381"/>
                  </a:cubicBezTo>
                  <a:lnTo>
                    <a:pt x="316464" y="594228"/>
                  </a:lnTo>
                  <a:cubicBezTo>
                    <a:pt x="395501" y="489023"/>
                    <a:pt x="489023" y="395501"/>
                    <a:pt x="594229" y="316463"/>
                  </a:cubicBezTo>
                  <a:lnTo>
                    <a:pt x="904800" y="475746"/>
                  </a:lnTo>
                  <a:cubicBezTo>
                    <a:pt x="911343" y="470736"/>
                    <a:pt x="918463" y="466639"/>
                    <a:pt x="925641" y="462604"/>
                  </a:cubicBezTo>
                  <a:cubicBezTo>
                    <a:pt x="1018661" y="410311"/>
                    <a:pt x="1115626" y="371603"/>
                    <a:pt x="1215403" y="350873"/>
                  </a:cubicBezTo>
                  <a:lnTo>
                    <a:pt x="1323841" y="14093"/>
                  </a:lnTo>
                  <a:cubicBezTo>
                    <a:pt x="1387988" y="4283"/>
                    <a:pt x="1453589" y="0"/>
                    <a:pt x="152019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latin typeface="Calibri"/>
                <a:cs typeface="Calibri"/>
              </a:endParaRPr>
            </a:p>
          </p:txBody>
        </p:sp>
        <p:sp>
          <p:nvSpPr>
            <p:cNvPr id="9" name="8-Point Star 6"/>
            <p:cNvSpPr>
              <a:spLocks noChangeAspect="1"/>
            </p:cNvSpPr>
            <p:nvPr/>
          </p:nvSpPr>
          <p:spPr>
            <a:xfrm rot="1200000">
              <a:off x="4317462" y="1365131"/>
              <a:ext cx="2135758" cy="2135758"/>
            </a:xfrm>
            <a:custGeom>
              <a:avLst/>
              <a:gdLst/>
              <a:ahLst/>
              <a:cxnLst/>
              <a:rect l="l" t="t" r="r" b="b"/>
              <a:pathLst>
                <a:path w="1874520" h="1874520">
                  <a:moveTo>
                    <a:pt x="739496" y="595923"/>
                  </a:moveTo>
                  <a:cubicBezTo>
                    <a:pt x="550981" y="705145"/>
                    <a:pt x="486701" y="946509"/>
                    <a:pt x="595923" y="1135024"/>
                  </a:cubicBezTo>
                  <a:cubicBezTo>
                    <a:pt x="705145" y="1323539"/>
                    <a:pt x="946509" y="1387819"/>
                    <a:pt x="1135024" y="1278597"/>
                  </a:cubicBezTo>
                  <a:cubicBezTo>
                    <a:pt x="1323539" y="1169375"/>
                    <a:pt x="1387819" y="928011"/>
                    <a:pt x="1278597" y="739496"/>
                  </a:cubicBezTo>
                  <a:cubicBezTo>
                    <a:pt x="1169375" y="550981"/>
                    <a:pt x="928011" y="486701"/>
                    <a:pt x="739496" y="595923"/>
                  </a:cubicBezTo>
                  <a:close/>
                  <a:moveTo>
                    <a:pt x="349309" y="212809"/>
                  </a:moveTo>
                  <a:lnTo>
                    <a:pt x="549487" y="318071"/>
                  </a:lnTo>
                  <a:cubicBezTo>
                    <a:pt x="558730" y="311181"/>
                    <a:pt x="568662" y="305287"/>
                    <a:pt x="578782" y="299598"/>
                  </a:cubicBezTo>
                  <a:cubicBezTo>
                    <a:pt x="640907" y="264673"/>
                    <a:pt x="705951" y="239798"/>
                    <a:pt x="772822" y="227822"/>
                  </a:cubicBezTo>
                  <a:lnTo>
                    <a:pt x="842125" y="4804"/>
                  </a:lnTo>
                  <a:lnTo>
                    <a:pt x="937260" y="0"/>
                  </a:lnTo>
                  <a:cubicBezTo>
                    <a:pt x="969377" y="0"/>
                    <a:pt x="1001116" y="1615"/>
                    <a:pt x="1032398" y="4804"/>
                  </a:cubicBezTo>
                  <a:lnTo>
                    <a:pt x="1101417" y="226909"/>
                  </a:lnTo>
                  <a:cubicBezTo>
                    <a:pt x="1180333" y="242653"/>
                    <a:pt x="1255615" y="273607"/>
                    <a:pt x="1322618" y="319342"/>
                  </a:cubicBezTo>
                  <a:lnTo>
                    <a:pt x="1525213" y="212810"/>
                  </a:lnTo>
                  <a:cubicBezTo>
                    <a:pt x="1578197" y="250355"/>
                    <a:pt x="1624168" y="296326"/>
                    <a:pt x="1661713" y="349310"/>
                  </a:cubicBezTo>
                  <a:lnTo>
                    <a:pt x="1556452" y="549486"/>
                  </a:lnTo>
                  <a:cubicBezTo>
                    <a:pt x="1563341" y="558729"/>
                    <a:pt x="1569235" y="568662"/>
                    <a:pt x="1574924" y="578781"/>
                  </a:cubicBezTo>
                  <a:cubicBezTo>
                    <a:pt x="1609849" y="640906"/>
                    <a:pt x="1634724" y="705951"/>
                    <a:pt x="1646701" y="772822"/>
                  </a:cubicBezTo>
                  <a:lnTo>
                    <a:pt x="1869716" y="842124"/>
                  </a:lnTo>
                  <a:lnTo>
                    <a:pt x="1874520" y="937260"/>
                  </a:lnTo>
                  <a:cubicBezTo>
                    <a:pt x="1874520" y="969377"/>
                    <a:pt x="1872905" y="1001117"/>
                    <a:pt x="1869716" y="1032399"/>
                  </a:cubicBezTo>
                  <a:lnTo>
                    <a:pt x="1647613" y="1101417"/>
                  </a:lnTo>
                  <a:cubicBezTo>
                    <a:pt x="1631869" y="1180333"/>
                    <a:pt x="1600915" y="1255615"/>
                    <a:pt x="1555180" y="1322618"/>
                  </a:cubicBezTo>
                  <a:lnTo>
                    <a:pt x="1661712" y="1525211"/>
                  </a:lnTo>
                  <a:cubicBezTo>
                    <a:pt x="1624167" y="1578195"/>
                    <a:pt x="1578196" y="1624166"/>
                    <a:pt x="1525211" y="1661712"/>
                  </a:cubicBezTo>
                  <a:lnTo>
                    <a:pt x="1325036" y="1556451"/>
                  </a:lnTo>
                  <a:cubicBezTo>
                    <a:pt x="1315793" y="1563341"/>
                    <a:pt x="1305860" y="1569235"/>
                    <a:pt x="1295741" y="1574924"/>
                  </a:cubicBezTo>
                  <a:cubicBezTo>
                    <a:pt x="1233616" y="1609849"/>
                    <a:pt x="1168571" y="1634724"/>
                    <a:pt x="1101700" y="1646700"/>
                  </a:cubicBezTo>
                  <a:lnTo>
                    <a:pt x="1032398" y="1869716"/>
                  </a:lnTo>
                  <a:lnTo>
                    <a:pt x="937260" y="1874520"/>
                  </a:lnTo>
                  <a:cubicBezTo>
                    <a:pt x="905144" y="1874520"/>
                    <a:pt x="873405" y="1872905"/>
                    <a:pt x="842124" y="1869716"/>
                  </a:cubicBezTo>
                  <a:lnTo>
                    <a:pt x="773105" y="1647612"/>
                  </a:lnTo>
                  <a:cubicBezTo>
                    <a:pt x="694189" y="1631869"/>
                    <a:pt x="618908" y="1600914"/>
                    <a:pt x="551905" y="1555180"/>
                  </a:cubicBezTo>
                  <a:lnTo>
                    <a:pt x="349310" y="1661713"/>
                  </a:lnTo>
                  <a:cubicBezTo>
                    <a:pt x="296326" y="1624168"/>
                    <a:pt x="250355" y="1578197"/>
                    <a:pt x="212810" y="1525212"/>
                  </a:cubicBezTo>
                  <a:lnTo>
                    <a:pt x="318071" y="1325035"/>
                  </a:lnTo>
                  <a:cubicBezTo>
                    <a:pt x="311181" y="1315792"/>
                    <a:pt x="305287" y="1305860"/>
                    <a:pt x="299598" y="1295740"/>
                  </a:cubicBezTo>
                  <a:cubicBezTo>
                    <a:pt x="264673" y="1233616"/>
                    <a:pt x="239799" y="1168571"/>
                    <a:pt x="227822" y="1101700"/>
                  </a:cubicBezTo>
                  <a:lnTo>
                    <a:pt x="4804" y="1032398"/>
                  </a:lnTo>
                  <a:lnTo>
                    <a:pt x="0" y="937260"/>
                  </a:lnTo>
                  <a:cubicBezTo>
                    <a:pt x="0" y="905144"/>
                    <a:pt x="1616" y="873405"/>
                    <a:pt x="4804" y="842124"/>
                  </a:cubicBezTo>
                  <a:lnTo>
                    <a:pt x="226910" y="773105"/>
                  </a:lnTo>
                  <a:cubicBezTo>
                    <a:pt x="242653" y="694189"/>
                    <a:pt x="273608" y="618908"/>
                    <a:pt x="319342" y="551905"/>
                  </a:cubicBezTo>
                  <a:lnTo>
                    <a:pt x="212809" y="349309"/>
                  </a:lnTo>
                  <a:cubicBezTo>
                    <a:pt x="250354" y="296325"/>
                    <a:pt x="296325" y="250354"/>
                    <a:pt x="349309" y="21280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cs typeface="Calibri"/>
              </a:endParaRPr>
            </a:p>
          </p:txBody>
        </p:sp>
        <p:sp>
          <p:nvSpPr>
            <p:cNvPr id="10" name="8-Point Star 18"/>
            <p:cNvSpPr/>
            <p:nvPr/>
          </p:nvSpPr>
          <p:spPr>
            <a:xfrm rot="1200000">
              <a:off x="4758995" y="1408628"/>
              <a:ext cx="1793173" cy="1809385"/>
            </a:xfrm>
            <a:custGeom>
              <a:avLst/>
              <a:gdLst/>
              <a:ahLst/>
              <a:cxnLst/>
              <a:rect l="l" t="t" r="r" b="b"/>
              <a:pathLst>
                <a:path w="1793173" h="1809385">
                  <a:moveTo>
                    <a:pt x="540264" y="10286"/>
                  </a:moveTo>
                  <a:lnTo>
                    <a:pt x="683581" y="0"/>
                  </a:lnTo>
                  <a:cubicBezTo>
                    <a:pt x="732193" y="0"/>
                    <a:pt x="780076" y="3126"/>
                    <a:pt x="826897" y="10287"/>
                  </a:cubicBezTo>
                  <a:lnTo>
                    <a:pt x="905875" y="255572"/>
                  </a:lnTo>
                  <a:cubicBezTo>
                    <a:pt x="985136" y="273260"/>
                    <a:pt x="1060829" y="304512"/>
                    <a:pt x="1129415" y="348963"/>
                  </a:cubicBezTo>
                  <a:lnTo>
                    <a:pt x="1359444" y="230987"/>
                  </a:lnTo>
                  <a:cubicBezTo>
                    <a:pt x="1436234" y="288678"/>
                    <a:pt x="1504495" y="356940"/>
                    <a:pt x="1562186" y="433730"/>
                  </a:cubicBezTo>
                  <a:lnTo>
                    <a:pt x="1445926" y="660414"/>
                  </a:lnTo>
                  <a:cubicBezTo>
                    <a:pt x="1449583" y="665192"/>
                    <a:pt x="1452574" y="670389"/>
                    <a:pt x="1455519" y="675628"/>
                  </a:cubicBezTo>
                  <a:cubicBezTo>
                    <a:pt x="1493688" y="743524"/>
                    <a:pt x="1521942" y="814300"/>
                    <a:pt x="1537074" y="887129"/>
                  </a:cubicBezTo>
                  <a:lnTo>
                    <a:pt x="1782887" y="966278"/>
                  </a:lnTo>
                  <a:cubicBezTo>
                    <a:pt x="1790047" y="1013098"/>
                    <a:pt x="1793174" y="1060981"/>
                    <a:pt x="1793173" y="1109593"/>
                  </a:cubicBezTo>
                  <a:cubicBezTo>
                    <a:pt x="1793174" y="1158206"/>
                    <a:pt x="1790047" y="1206089"/>
                    <a:pt x="1782887" y="1252909"/>
                  </a:cubicBezTo>
                  <a:lnTo>
                    <a:pt x="1537604" y="1331887"/>
                  </a:lnTo>
                  <a:cubicBezTo>
                    <a:pt x="1519916" y="1411149"/>
                    <a:pt x="1488663" y="1486842"/>
                    <a:pt x="1444212" y="1555429"/>
                  </a:cubicBezTo>
                  <a:lnTo>
                    <a:pt x="1562186" y="1785457"/>
                  </a:lnTo>
                  <a:lnTo>
                    <a:pt x="1541415" y="1809385"/>
                  </a:lnTo>
                  <a:cubicBezTo>
                    <a:pt x="1282525" y="1763268"/>
                    <a:pt x="1028742" y="1654791"/>
                    <a:pt x="802157" y="1490156"/>
                  </a:cubicBezTo>
                  <a:cubicBezTo>
                    <a:pt x="965712" y="1441296"/>
                    <a:pt x="1084035" y="1289263"/>
                    <a:pt x="1084035" y="1109593"/>
                  </a:cubicBezTo>
                  <a:cubicBezTo>
                    <a:pt x="1084035" y="888428"/>
                    <a:pt x="904746" y="709138"/>
                    <a:pt x="683580" y="709138"/>
                  </a:cubicBezTo>
                  <a:cubicBezTo>
                    <a:pt x="508801" y="709138"/>
                    <a:pt x="360173" y="821108"/>
                    <a:pt x="307122" y="977792"/>
                  </a:cubicBezTo>
                  <a:cubicBezTo>
                    <a:pt x="149161" y="745008"/>
                    <a:pt x="47166" y="492202"/>
                    <a:pt x="0" y="237686"/>
                  </a:cubicBezTo>
                  <a:cubicBezTo>
                    <a:pt x="2290" y="235086"/>
                    <a:pt x="4999" y="233030"/>
                    <a:pt x="7717" y="230988"/>
                  </a:cubicBezTo>
                  <a:lnTo>
                    <a:pt x="234405" y="347249"/>
                  </a:lnTo>
                  <a:cubicBezTo>
                    <a:pt x="239180" y="343592"/>
                    <a:pt x="244378" y="340602"/>
                    <a:pt x="249617" y="337656"/>
                  </a:cubicBezTo>
                  <a:cubicBezTo>
                    <a:pt x="317512" y="299488"/>
                    <a:pt x="388287" y="271234"/>
                    <a:pt x="461115" y="2561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latin typeface="Calibri"/>
                <a:cs typeface="Calibri"/>
              </a:endParaRPr>
            </a:p>
          </p:txBody>
        </p:sp>
      </p:grpSp>
      <p:grpSp>
        <p:nvGrpSpPr>
          <p:cNvPr id="11" name="Group 10"/>
          <p:cNvGrpSpPr>
            <a:grpSpLocks noChangeAspect="1"/>
          </p:cNvGrpSpPr>
          <p:nvPr/>
        </p:nvGrpSpPr>
        <p:grpSpPr>
          <a:xfrm rot="1362815" flipH="1">
            <a:off x="5613430" y="2619817"/>
            <a:ext cx="2716557" cy="2648259"/>
            <a:chOff x="4275749" y="1323417"/>
            <a:chExt cx="2276419" cy="2219186"/>
          </a:xfrm>
          <a:solidFill>
            <a:srgbClr val="0070C0"/>
          </a:solidFill>
          <a:effectLst>
            <a:outerShdw blurRad="63500" sx="102000" sy="102000" algn="ctr" rotWithShape="0">
              <a:prstClr val="black">
                <a:alpha val="40000"/>
              </a:prstClr>
            </a:outerShdw>
          </a:effectLst>
        </p:grpSpPr>
        <p:sp>
          <p:nvSpPr>
            <p:cNvPr id="12" name="8-Point Star 18"/>
            <p:cNvSpPr/>
            <p:nvPr/>
          </p:nvSpPr>
          <p:spPr>
            <a:xfrm rot="1200000">
              <a:off x="4275749" y="1323417"/>
              <a:ext cx="2219186" cy="2219186"/>
            </a:xfrm>
            <a:custGeom>
              <a:avLst/>
              <a:gdLst/>
              <a:ahLst/>
              <a:cxnLst/>
              <a:rect l="l" t="t" r="r" b="b"/>
              <a:pathLst>
                <a:path w="3040380" h="3040380">
                  <a:moveTo>
                    <a:pt x="1520190" y="971550"/>
                  </a:moveTo>
                  <a:cubicBezTo>
                    <a:pt x="1217184" y="971550"/>
                    <a:pt x="971550" y="1217184"/>
                    <a:pt x="971550" y="1520190"/>
                  </a:cubicBezTo>
                  <a:cubicBezTo>
                    <a:pt x="971550" y="1823196"/>
                    <a:pt x="1217184" y="2068830"/>
                    <a:pt x="1520190" y="2068830"/>
                  </a:cubicBezTo>
                  <a:cubicBezTo>
                    <a:pt x="1823196" y="2068830"/>
                    <a:pt x="2068830" y="1823196"/>
                    <a:pt x="2068830" y="1520190"/>
                  </a:cubicBezTo>
                  <a:cubicBezTo>
                    <a:pt x="2068830" y="1217184"/>
                    <a:pt x="1823196" y="971550"/>
                    <a:pt x="1520190" y="971550"/>
                  </a:cubicBezTo>
                  <a:close/>
                  <a:moveTo>
                    <a:pt x="1520190" y="0"/>
                  </a:moveTo>
                  <a:cubicBezTo>
                    <a:pt x="1586792" y="0"/>
                    <a:pt x="1652393" y="4283"/>
                    <a:pt x="1716539" y="14094"/>
                  </a:cubicBezTo>
                  <a:lnTo>
                    <a:pt x="1824743" y="350145"/>
                  </a:lnTo>
                  <a:cubicBezTo>
                    <a:pt x="1933334" y="374378"/>
                    <a:pt x="2037036" y="417195"/>
                    <a:pt x="2131002" y="478094"/>
                  </a:cubicBezTo>
                  <a:lnTo>
                    <a:pt x="2446152" y="316463"/>
                  </a:lnTo>
                  <a:cubicBezTo>
                    <a:pt x="2551357" y="395501"/>
                    <a:pt x="2644879" y="489023"/>
                    <a:pt x="2723917" y="594229"/>
                  </a:cubicBezTo>
                  <a:lnTo>
                    <a:pt x="2564636" y="904796"/>
                  </a:lnTo>
                  <a:cubicBezTo>
                    <a:pt x="2569646" y="911341"/>
                    <a:pt x="2573744" y="918462"/>
                    <a:pt x="2577779" y="925640"/>
                  </a:cubicBezTo>
                  <a:cubicBezTo>
                    <a:pt x="2630072" y="1018660"/>
                    <a:pt x="2668781" y="1115626"/>
                    <a:pt x="2689512" y="1215405"/>
                  </a:cubicBezTo>
                  <a:lnTo>
                    <a:pt x="3026287" y="1323842"/>
                  </a:lnTo>
                  <a:cubicBezTo>
                    <a:pt x="3036097" y="1387988"/>
                    <a:pt x="3040380" y="1453589"/>
                    <a:pt x="3040380" y="1520190"/>
                  </a:cubicBezTo>
                  <a:cubicBezTo>
                    <a:pt x="3040380" y="1586792"/>
                    <a:pt x="3036097" y="1652393"/>
                    <a:pt x="3026287" y="1716539"/>
                  </a:cubicBezTo>
                  <a:lnTo>
                    <a:pt x="2690239" y="1824742"/>
                  </a:lnTo>
                  <a:cubicBezTo>
                    <a:pt x="2666005" y="1933335"/>
                    <a:pt x="2623188" y="2037037"/>
                    <a:pt x="2562287" y="2131005"/>
                  </a:cubicBezTo>
                  <a:lnTo>
                    <a:pt x="2723917" y="2446152"/>
                  </a:lnTo>
                  <a:cubicBezTo>
                    <a:pt x="2644879" y="2551357"/>
                    <a:pt x="2551357" y="2644879"/>
                    <a:pt x="2446151" y="2723917"/>
                  </a:cubicBezTo>
                  <a:lnTo>
                    <a:pt x="2135585" y="2564637"/>
                  </a:lnTo>
                  <a:cubicBezTo>
                    <a:pt x="2129042" y="2569647"/>
                    <a:pt x="2121921" y="2573744"/>
                    <a:pt x="2114744" y="2577779"/>
                  </a:cubicBezTo>
                  <a:cubicBezTo>
                    <a:pt x="2021723" y="2630072"/>
                    <a:pt x="1924755" y="2668781"/>
                    <a:pt x="1824976" y="2689511"/>
                  </a:cubicBezTo>
                  <a:lnTo>
                    <a:pt x="1716539" y="3026287"/>
                  </a:lnTo>
                  <a:cubicBezTo>
                    <a:pt x="1652393" y="3036097"/>
                    <a:pt x="1586792" y="3040380"/>
                    <a:pt x="1520190" y="3040380"/>
                  </a:cubicBezTo>
                  <a:cubicBezTo>
                    <a:pt x="1453589" y="3040380"/>
                    <a:pt x="1387987" y="3036097"/>
                    <a:pt x="1323841" y="3026287"/>
                  </a:cubicBezTo>
                  <a:lnTo>
                    <a:pt x="1215638" y="2690237"/>
                  </a:lnTo>
                  <a:cubicBezTo>
                    <a:pt x="1107045" y="2666005"/>
                    <a:pt x="1003344" y="2623186"/>
                    <a:pt x="909378" y="2562286"/>
                  </a:cubicBezTo>
                  <a:lnTo>
                    <a:pt x="594229" y="2723917"/>
                  </a:lnTo>
                  <a:cubicBezTo>
                    <a:pt x="489023" y="2644879"/>
                    <a:pt x="395501" y="2551357"/>
                    <a:pt x="316463" y="2446152"/>
                  </a:cubicBezTo>
                  <a:lnTo>
                    <a:pt x="475745" y="2135582"/>
                  </a:lnTo>
                  <a:cubicBezTo>
                    <a:pt x="470736" y="2129039"/>
                    <a:pt x="466639" y="2121919"/>
                    <a:pt x="462604" y="2114742"/>
                  </a:cubicBezTo>
                  <a:cubicBezTo>
                    <a:pt x="410311" y="2021723"/>
                    <a:pt x="371603" y="1924756"/>
                    <a:pt x="350872" y="1824977"/>
                  </a:cubicBezTo>
                  <a:lnTo>
                    <a:pt x="14094" y="1716539"/>
                  </a:lnTo>
                  <a:cubicBezTo>
                    <a:pt x="4283" y="1652393"/>
                    <a:pt x="0" y="1586792"/>
                    <a:pt x="0" y="1520190"/>
                  </a:cubicBezTo>
                  <a:cubicBezTo>
                    <a:pt x="0" y="1453589"/>
                    <a:pt x="4283" y="1387988"/>
                    <a:pt x="14093" y="1323841"/>
                  </a:cubicBezTo>
                  <a:lnTo>
                    <a:pt x="350147" y="1215637"/>
                  </a:lnTo>
                  <a:cubicBezTo>
                    <a:pt x="374379" y="1107046"/>
                    <a:pt x="417197" y="1003347"/>
                    <a:pt x="478096" y="909381"/>
                  </a:cubicBezTo>
                  <a:lnTo>
                    <a:pt x="316464" y="594228"/>
                  </a:lnTo>
                  <a:cubicBezTo>
                    <a:pt x="395501" y="489023"/>
                    <a:pt x="489023" y="395501"/>
                    <a:pt x="594229" y="316463"/>
                  </a:cubicBezTo>
                  <a:lnTo>
                    <a:pt x="904800" y="475746"/>
                  </a:lnTo>
                  <a:cubicBezTo>
                    <a:pt x="911343" y="470736"/>
                    <a:pt x="918463" y="466639"/>
                    <a:pt x="925641" y="462604"/>
                  </a:cubicBezTo>
                  <a:cubicBezTo>
                    <a:pt x="1018661" y="410311"/>
                    <a:pt x="1115626" y="371603"/>
                    <a:pt x="1215403" y="350873"/>
                  </a:cubicBezTo>
                  <a:lnTo>
                    <a:pt x="1323841" y="14093"/>
                  </a:lnTo>
                  <a:cubicBezTo>
                    <a:pt x="1387988" y="4283"/>
                    <a:pt x="1453589" y="0"/>
                    <a:pt x="152019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latin typeface="Calibri"/>
                <a:cs typeface="Calibri"/>
              </a:endParaRPr>
            </a:p>
          </p:txBody>
        </p:sp>
        <p:sp>
          <p:nvSpPr>
            <p:cNvPr id="13" name="8-Point Star 6"/>
            <p:cNvSpPr>
              <a:spLocks noChangeAspect="1"/>
            </p:cNvSpPr>
            <p:nvPr/>
          </p:nvSpPr>
          <p:spPr>
            <a:xfrm rot="1200000">
              <a:off x="4317463" y="1365131"/>
              <a:ext cx="2135759" cy="2135758"/>
            </a:xfrm>
            <a:custGeom>
              <a:avLst/>
              <a:gdLst/>
              <a:ahLst/>
              <a:cxnLst/>
              <a:rect l="l" t="t" r="r" b="b"/>
              <a:pathLst>
                <a:path w="1874520" h="1874520">
                  <a:moveTo>
                    <a:pt x="739496" y="595923"/>
                  </a:moveTo>
                  <a:cubicBezTo>
                    <a:pt x="550981" y="705145"/>
                    <a:pt x="486701" y="946509"/>
                    <a:pt x="595923" y="1135024"/>
                  </a:cubicBezTo>
                  <a:cubicBezTo>
                    <a:pt x="705145" y="1323539"/>
                    <a:pt x="946509" y="1387819"/>
                    <a:pt x="1135024" y="1278597"/>
                  </a:cubicBezTo>
                  <a:cubicBezTo>
                    <a:pt x="1323539" y="1169375"/>
                    <a:pt x="1387819" y="928011"/>
                    <a:pt x="1278597" y="739496"/>
                  </a:cubicBezTo>
                  <a:cubicBezTo>
                    <a:pt x="1169375" y="550981"/>
                    <a:pt x="928011" y="486701"/>
                    <a:pt x="739496" y="595923"/>
                  </a:cubicBezTo>
                  <a:close/>
                  <a:moveTo>
                    <a:pt x="349309" y="212809"/>
                  </a:moveTo>
                  <a:lnTo>
                    <a:pt x="549487" y="318071"/>
                  </a:lnTo>
                  <a:cubicBezTo>
                    <a:pt x="558730" y="311181"/>
                    <a:pt x="568662" y="305287"/>
                    <a:pt x="578782" y="299598"/>
                  </a:cubicBezTo>
                  <a:cubicBezTo>
                    <a:pt x="640907" y="264673"/>
                    <a:pt x="705951" y="239798"/>
                    <a:pt x="772822" y="227822"/>
                  </a:cubicBezTo>
                  <a:lnTo>
                    <a:pt x="842125" y="4804"/>
                  </a:lnTo>
                  <a:lnTo>
                    <a:pt x="937260" y="0"/>
                  </a:lnTo>
                  <a:cubicBezTo>
                    <a:pt x="969377" y="0"/>
                    <a:pt x="1001116" y="1615"/>
                    <a:pt x="1032398" y="4804"/>
                  </a:cubicBezTo>
                  <a:lnTo>
                    <a:pt x="1101417" y="226909"/>
                  </a:lnTo>
                  <a:cubicBezTo>
                    <a:pt x="1180333" y="242653"/>
                    <a:pt x="1255615" y="273607"/>
                    <a:pt x="1322618" y="319342"/>
                  </a:cubicBezTo>
                  <a:lnTo>
                    <a:pt x="1525213" y="212810"/>
                  </a:lnTo>
                  <a:cubicBezTo>
                    <a:pt x="1578197" y="250355"/>
                    <a:pt x="1624168" y="296326"/>
                    <a:pt x="1661713" y="349310"/>
                  </a:cubicBezTo>
                  <a:lnTo>
                    <a:pt x="1556452" y="549486"/>
                  </a:lnTo>
                  <a:cubicBezTo>
                    <a:pt x="1563341" y="558729"/>
                    <a:pt x="1569235" y="568662"/>
                    <a:pt x="1574924" y="578781"/>
                  </a:cubicBezTo>
                  <a:cubicBezTo>
                    <a:pt x="1609849" y="640906"/>
                    <a:pt x="1634724" y="705951"/>
                    <a:pt x="1646701" y="772822"/>
                  </a:cubicBezTo>
                  <a:lnTo>
                    <a:pt x="1869716" y="842124"/>
                  </a:lnTo>
                  <a:lnTo>
                    <a:pt x="1874520" y="937260"/>
                  </a:lnTo>
                  <a:cubicBezTo>
                    <a:pt x="1874520" y="969377"/>
                    <a:pt x="1872905" y="1001117"/>
                    <a:pt x="1869716" y="1032399"/>
                  </a:cubicBezTo>
                  <a:lnTo>
                    <a:pt x="1647613" y="1101417"/>
                  </a:lnTo>
                  <a:cubicBezTo>
                    <a:pt x="1631869" y="1180333"/>
                    <a:pt x="1600915" y="1255615"/>
                    <a:pt x="1555180" y="1322618"/>
                  </a:cubicBezTo>
                  <a:lnTo>
                    <a:pt x="1661712" y="1525211"/>
                  </a:lnTo>
                  <a:cubicBezTo>
                    <a:pt x="1624167" y="1578195"/>
                    <a:pt x="1578196" y="1624166"/>
                    <a:pt x="1525211" y="1661712"/>
                  </a:cubicBezTo>
                  <a:lnTo>
                    <a:pt x="1325036" y="1556451"/>
                  </a:lnTo>
                  <a:cubicBezTo>
                    <a:pt x="1315793" y="1563341"/>
                    <a:pt x="1305860" y="1569235"/>
                    <a:pt x="1295741" y="1574924"/>
                  </a:cubicBezTo>
                  <a:cubicBezTo>
                    <a:pt x="1233616" y="1609849"/>
                    <a:pt x="1168571" y="1634724"/>
                    <a:pt x="1101700" y="1646700"/>
                  </a:cubicBezTo>
                  <a:lnTo>
                    <a:pt x="1032398" y="1869716"/>
                  </a:lnTo>
                  <a:lnTo>
                    <a:pt x="937260" y="1874520"/>
                  </a:lnTo>
                  <a:cubicBezTo>
                    <a:pt x="905144" y="1874520"/>
                    <a:pt x="873405" y="1872905"/>
                    <a:pt x="842124" y="1869716"/>
                  </a:cubicBezTo>
                  <a:lnTo>
                    <a:pt x="773105" y="1647612"/>
                  </a:lnTo>
                  <a:cubicBezTo>
                    <a:pt x="694189" y="1631869"/>
                    <a:pt x="618908" y="1600914"/>
                    <a:pt x="551905" y="1555180"/>
                  </a:cubicBezTo>
                  <a:lnTo>
                    <a:pt x="349310" y="1661713"/>
                  </a:lnTo>
                  <a:cubicBezTo>
                    <a:pt x="296326" y="1624168"/>
                    <a:pt x="250355" y="1578197"/>
                    <a:pt x="212810" y="1525212"/>
                  </a:cubicBezTo>
                  <a:lnTo>
                    <a:pt x="318071" y="1325035"/>
                  </a:lnTo>
                  <a:cubicBezTo>
                    <a:pt x="311181" y="1315792"/>
                    <a:pt x="305287" y="1305860"/>
                    <a:pt x="299598" y="1295740"/>
                  </a:cubicBezTo>
                  <a:cubicBezTo>
                    <a:pt x="264673" y="1233616"/>
                    <a:pt x="239799" y="1168571"/>
                    <a:pt x="227822" y="1101700"/>
                  </a:cubicBezTo>
                  <a:lnTo>
                    <a:pt x="4804" y="1032398"/>
                  </a:lnTo>
                  <a:lnTo>
                    <a:pt x="0" y="937260"/>
                  </a:lnTo>
                  <a:cubicBezTo>
                    <a:pt x="0" y="905144"/>
                    <a:pt x="1616" y="873405"/>
                    <a:pt x="4804" y="842124"/>
                  </a:cubicBezTo>
                  <a:lnTo>
                    <a:pt x="226910" y="773105"/>
                  </a:lnTo>
                  <a:cubicBezTo>
                    <a:pt x="242653" y="694189"/>
                    <a:pt x="273608" y="618908"/>
                    <a:pt x="319342" y="551905"/>
                  </a:cubicBezTo>
                  <a:lnTo>
                    <a:pt x="212809" y="349309"/>
                  </a:lnTo>
                  <a:cubicBezTo>
                    <a:pt x="250354" y="296325"/>
                    <a:pt x="296325" y="250354"/>
                    <a:pt x="349309" y="21280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cs typeface="Calibri"/>
              </a:endParaRPr>
            </a:p>
          </p:txBody>
        </p:sp>
        <p:sp>
          <p:nvSpPr>
            <p:cNvPr id="14" name="8-Point Star 18"/>
            <p:cNvSpPr/>
            <p:nvPr/>
          </p:nvSpPr>
          <p:spPr>
            <a:xfrm rot="1200000">
              <a:off x="4758995" y="1408628"/>
              <a:ext cx="1793173" cy="1809385"/>
            </a:xfrm>
            <a:custGeom>
              <a:avLst/>
              <a:gdLst/>
              <a:ahLst/>
              <a:cxnLst/>
              <a:rect l="l" t="t" r="r" b="b"/>
              <a:pathLst>
                <a:path w="1793173" h="1809385">
                  <a:moveTo>
                    <a:pt x="540264" y="10286"/>
                  </a:moveTo>
                  <a:lnTo>
                    <a:pt x="683581" y="0"/>
                  </a:lnTo>
                  <a:cubicBezTo>
                    <a:pt x="732193" y="0"/>
                    <a:pt x="780076" y="3126"/>
                    <a:pt x="826897" y="10287"/>
                  </a:cubicBezTo>
                  <a:lnTo>
                    <a:pt x="905875" y="255572"/>
                  </a:lnTo>
                  <a:cubicBezTo>
                    <a:pt x="985136" y="273260"/>
                    <a:pt x="1060829" y="304512"/>
                    <a:pt x="1129415" y="348963"/>
                  </a:cubicBezTo>
                  <a:lnTo>
                    <a:pt x="1359444" y="230987"/>
                  </a:lnTo>
                  <a:cubicBezTo>
                    <a:pt x="1436234" y="288678"/>
                    <a:pt x="1504495" y="356940"/>
                    <a:pt x="1562186" y="433730"/>
                  </a:cubicBezTo>
                  <a:lnTo>
                    <a:pt x="1445926" y="660414"/>
                  </a:lnTo>
                  <a:cubicBezTo>
                    <a:pt x="1449583" y="665192"/>
                    <a:pt x="1452574" y="670389"/>
                    <a:pt x="1455519" y="675628"/>
                  </a:cubicBezTo>
                  <a:cubicBezTo>
                    <a:pt x="1493688" y="743524"/>
                    <a:pt x="1521942" y="814300"/>
                    <a:pt x="1537074" y="887129"/>
                  </a:cubicBezTo>
                  <a:lnTo>
                    <a:pt x="1782887" y="966278"/>
                  </a:lnTo>
                  <a:cubicBezTo>
                    <a:pt x="1790047" y="1013098"/>
                    <a:pt x="1793174" y="1060981"/>
                    <a:pt x="1793173" y="1109593"/>
                  </a:cubicBezTo>
                  <a:cubicBezTo>
                    <a:pt x="1793174" y="1158206"/>
                    <a:pt x="1790047" y="1206089"/>
                    <a:pt x="1782887" y="1252909"/>
                  </a:cubicBezTo>
                  <a:lnTo>
                    <a:pt x="1537604" y="1331887"/>
                  </a:lnTo>
                  <a:cubicBezTo>
                    <a:pt x="1519916" y="1411149"/>
                    <a:pt x="1488663" y="1486842"/>
                    <a:pt x="1444212" y="1555429"/>
                  </a:cubicBezTo>
                  <a:lnTo>
                    <a:pt x="1562186" y="1785457"/>
                  </a:lnTo>
                  <a:lnTo>
                    <a:pt x="1541415" y="1809385"/>
                  </a:lnTo>
                  <a:cubicBezTo>
                    <a:pt x="1282525" y="1763268"/>
                    <a:pt x="1028742" y="1654791"/>
                    <a:pt x="802157" y="1490156"/>
                  </a:cubicBezTo>
                  <a:cubicBezTo>
                    <a:pt x="965712" y="1441296"/>
                    <a:pt x="1084035" y="1289263"/>
                    <a:pt x="1084035" y="1109593"/>
                  </a:cubicBezTo>
                  <a:cubicBezTo>
                    <a:pt x="1084035" y="888428"/>
                    <a:pt x="904746" y="709138"/>
                    <a:pt x="683580" y="709138"/>
                  </a:cubicBezTo>
                  <a:cubicBezTo>
                    <a:pt x="508801" y="709138"/>
                    <a:pt x="360173" y="821108"/>
                    <a:pt x="307122" y="977792"/>
                  </a:cubicBezTo>
                  <a:cubicBezTo>
                    <a:pt x="149161" y="745008"/>
                    <a:pt x="47166" y="492202"/>
                    <a:pt x="0" y="237686"/>
                  </a:cubicBezTo>
                  <a:cubicBezTo>
                    <a:pt x="2290" y="235086"/>
                    <a:pt x="4999" y="233030"/>
                    <a:pt x="7717" y="230988"/>
                  </a:cubicBezTo>
                  <a:lnTo>
                    <a:pt x="234405" y="347249"/>
                  </a:lnTo>
                  <a:cubicBezTo>
                    <a:pt x="239180" y="343592"/>
                    <a:pt x="244378" y="340602"/>
                    <a:pt x="249617" y="337656"/>
                  </a:cubicBezTo>
                  <a:cubicBezTo>
                    <a:pt x="317512" y="299488"/>
                    <a:pt x="388287" y="271234"/>
                    <a:pt x="461115" y="2561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latin typeface="Calibri"/>
                <a:cs typeface="Calibri"/>
              </a:endParaRPr>
            </a:p>
          </p:txBody>
        </p:sp>
      </p:grpSp>
      <p:grpSp>
        <p:nvGrpSpPr>
          <p:cNvPr id="24" name="Group 23"/>
          <p:cNvGrpSpPr>
            <a:grpSpLocks noChangeAspect="1"/>
          </p:cNvGrpSpPr>
          <p:nvPr/>
        </p:nvGrpSpPr>
        <p:grpSpPr>
          <a:xfrm rot="20722051" flipH="1">
            <a:off x="3598425" y="2075451"/>
            <a:ext cx="2279912" cy="2222591"/>
            <a:chOff x="4275748" y="1323417"/>
            <a:chExt cx="2276420" cy="2219186"/>
          </a:xfrm>
          <a:solidFill>
            <a:srgbClr val="00B050"/>
          </a:solidFill>
          <a:effectLst>
            <a:outerShdw blurRad="63500" sx="102000" sy="102000" algn="ctr" rotWithShape="0">
              <a:prstClr val="black">
                <a:alpha val="40000"/>
              </a:prstClr>
            </a:outerShdw>
          </a:effectLst>
        </p:grpSpPr>
        <p:sp>
          <p:nvSpPr>
            <p:cNvPr id="25" name="8-Point Star 18"/>
            <p:cNvSpPr/>
            <p:nvPr/>
          </p:nvSpPr>
          <p:spPr>
            <a:xfrm rot="1200000">
              <a:off x="4275748" y="1323417"/>
              <a:ext cx="2219186" cy="2219186"/>
            </a:xfrm>
            <a:custGeom>
              <a:avLst/>
              <a:gdLst/>
              <a:ahLst/>
              <a:cxnLst/>
              <a:rect l="l" t="t" r="r" b="b"/>
              <a:pathLst>
                <a:path w="3040380" h="3040380">
                  <a:moveTo>
                    <a:pt x="1520190" y="971550"/>
                  </a:moveTo>
                  <a:cubicBezTo>
                    <a:pt x="1217184" y="971550"/>
                    <a:pt x="971550" y="1217184"/>
                    <a:pt x="971550" y="1520190"/>
                  </a:cubicBezTo>
                  <a:cubicBezTo>
                    <a:pt x="971550" y="1823196"/>
                    <a:pt x="1217184" y="2068830"/>
                    <a:pt x="1520190" y="2068830"/>
                  </a:cubicBezTo>
                  <a:cubicBezTo>
                    <a:pt x="1823196" y="2068830"/>
                    <a:pt x="2068830" y="1823196"/>
                    <a:pt x="2068830" y="1520190"/>
                  </a:cubicBezTo>
                  <a:cubicBezTo>
                    <a:pt x="2068830" y="1217184"/>
                    <a:pt x="1823196" y="971550"/>
                    <a:pt x="1520190" y="971550"/>
                  </a:cubicBezTo>
                  <a:close/>
                  <a:moveTo>
                    <a:pt x="1520190" y="0"/>
                  </a:moveTo>
                  <a:cubicBezTo>
                    <a:pt x="1586792" y="0"/>
                    <a:pt x="1652393" y="4283"/>
                    <a:pt x="1716539" y="14094"/>
                  </a:cubicBezTo>
                  <a:lnTo>
                    <a:pt x="1824743" y="350145"/>
                  </a:lnTo>
                  <a:cubicBezTo>
                    <a:pt x="1933334" y="374378"/>
                    <a:pt x="2037036" y="417195"/>
                    <a:pt x="2131002" y="478094"/>
                  </a:cubicBezTo>
                  <a:lnTo>
                    <a:pt x="2446152" y="316463"/>
                  </a:lnTo>
                  <a:cubicBezTo>
                    <a:pt x="2551357" y="395501"/>
                    <a:pt x="2644879" y="489023"/>
                    <a:pt x="2723917" y="594229"/>
                  </a:cubicBezTo>
                  <a:lnTo>
                    <a:pt x="2564636" y="904796"/>
                  </a:lnTo>
                  <a:cubicBezTo>
                    <a:pt x="2569646" y="911341"/>
                    <a:pt x="2573744" y="918462"/>
                    <a:pt x="2577779" y="925640"/>
                  </a:cubicBezTo>
                  <a:cubicBezTo>
                    <a:pt x="2630072" y="1018660"/>
                    <a:pt x="2668781" y="1115626"/>
                    <a:pt x="2689512" y="1215405"/>
                  </a:cubicBezTo>
                  <a:lnTo>
                    <a:pt x="3026287" y="1323842"/>
                  </a:lnTo>
                  <a:cubicBezTo>
                    <a:pt x="3036097" y="1387988"/>
                    <a:pt x="3040380" y="1453589"/>
                    <a:pt x="3040380" y="1520190"/>
                  </a:cubicBezTo>
                  <a:cubicBezTo>
                    <a:pt x="3040380" y="1586792"/>
                    <a:pt x="3036097" y="1652393"/>
                    <a:pt x="3026287" y="1716539"/>
                  </a:cubicBezTo>
                  <a:lnTo>
                    <a:pt x="2690239" y="1824742"/>
                  </a:lnTo>
                  <a:cubicBezTo>
                    <a:pt x="2666005" y="1933335"/>
                    <a:pt x="2623188" y="2037037"/>
                    <a:pt x="2562287" y="2131005"/>
                  </a:cubicBezTo>
                  <a:lnTo>
                    <a:pt x="2723917" y="2446152"/>
                  </a:lnTo>
                  <a:cubicBezTo>
                    <a:pt x="2644879" y="2551357"/>
                    <a:pt x="2551357" y="2644879"/>
                    <a:pt x="2446151" y="2723917"/>
                  </a:cubicBezTo>
                  <a:lnTo>
                    <a:pt x="2135585" y="2564637"/>
                  </a:lnTo>
                  <a:cubicBezTo>
                    <a:pt x="2129042" y="2569647"/>
                    <a:pt x="2121921" y="2573744"/>
                    <a:pt x="2114744" y="2577779"/>
                  </a:cubicBezTo>
                  <a:cubicBezTo>
                    <a:pt x="2021723" y="2630072"/>
                    <a:pt x="1924755" y="2668781"/>
                    <a:pt x="1824976" y="2689511"/>
                  </a:cubicBezTo>
                  <a:lnTo>
                    <a:pt x="1716539" y="3026287"/>
                  </a:lnTo>
                  <a:cubicBezTo>
                    <a:pt x="1652393" y="3036097"/>
                    <a:pt x="1586792" y="3040380"/>
                    <a:pt x="1520190" y="3040380"/>
                  </a:cubicBezTo>
                  <a:cubicBezTo>
                    <a:pt x="1453589" y="3040380"/>
                    <a:pt x="1387987" y="3036097"/>
                    <a:pt x="1323841" y="3026287"/>
                  </a:cubicBezTo>
                  <a:lnTo>
                    <a:pt x="1215638" y="2690237"/>
                  </a:lnTo>
                  <a:cubicBezTo>
                    <a:pt x="1107045" y="2666005"/>
                    <a:pt x="1003344" y="2623186"/>
                    <a:pt x="909378" y="2562286"/>
                  </a:cubicBezTo>
                  <a:lnTo>
                    <a:pt x="594229" y="2723917"/>
                  </a:lnTo>
                  <a:cubicBezTo>
                    <a:pt x="489023" y="2644879"/>
                    <a:pt x="395501" y="2551357"/>
                    <a:pt x="316463" y="2446152"/>
                  </a:cubicBezTo>
                  <a:lnTo>
                    <a:pt x="475745" y="2135582"/>
                  </a:lnTo>
                  <a:cubicBezTo>
                    <a:pt x="470736" y="2129039"/>
                    <a:pt x="466639" y="2121919"/>
                    <a:pt x="462604" y="2114742"/>
                  </a:cubicBezTo>
                  <a:cubicBezTo>
                    <a:pt x="410311" y="2021723"/>
                    <a:pt x="371603" y="1924756"/>
                    <a:pt x="350872" y="1824977"/>
                  </a:cubicBezTo>
                  <a:lnTo>
                    <a:pt x="14094" y="1716539"/>
                  </a:lnTo>
                  <a:cubicBezTo>
                    <a:pt x="4283" y="1652393"/>
                    <a:pt x="0" y="1586792"/>
                    <a:pt x="0" y="1520190"/>
                  </a:cubicBezTo>
                  <a:cubicBezTo>
                    <a:pt x="0" y="1453589"/>
                    <a:pt x="4283" y="1387988"/>
                    <a:pt x="14093" y="1323841"/>
                  </a:cubicBezTo>
                  <a:lnTo>
                    <a:pt x="350147" y="1215637"/>
                  </a:lnTo>
                  <a:cubicBezTo>
                    <a:pt x="374379" y="1107046"/>
                    <a:pt x="417197" y="1003347"/>
                    <a:pt x="478096" y="909381"/>
                  </a:cubicBezTo>
                  <a:lnTo>
                    <a:pt x="316464" y="594228"/>
                  </a:lnTo>
                  <a:cubicBezTo>
                    <a:pt x="395501" y="489023"/>
                    <a:pt x="489023" y="395501"/>
                    <a:pt x="594229" y="316463"/>
                  </a:cubicBezTo>
                  <a:lnTo>
                    <a:pt x="904800" y="475746"/>
                  </a:lnTo>
                  <a:cubicBezTo>
                    <a:pt x="911343" y="470736"/>
                    <a:pt x="918463" y="466639"/>
                    <a:pt x="925641" y="462604"/>
                  </a:cubicBezTo>
                  <a:cubicBezTo>
                    <a:pt x="1018661" y="410311"/>
                    <a:pt x="1115626" y="371603"/>
                    <a:pt x="1215403" y="350873"/>
                  </a:cubicBezTo>
                  <a:lnTo>
                    <a:pt x="1323841" y="14093"/>
                  </a:lnTo>
                  <a:cubicBezTo>
                    <a:pt x="1387988" y="4283"/>
                    <a:pt x="1453589" y="0"/>
                    <a:pt x="152019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latin typeface="Calibri"/>
                <a:cs typeface="Calibri"/>
              </a:endParaRPr>
            </a:p>
          </p:txBody>
        </p:sp>
        <p:sp>
          <p:nvSpPr>
            <p:cNvPr id="26" name="8-Point Star 6"/>
            <p:cNvSpPr>
              <a:spLocks noChangeAspect="1"/>
            </p:cNvSpPr>
            <p:nvPr/>
          </p:nvSpPr>
          <p:spPr>
            <a:xfrm rot="1200000">
              <a:off x="4317462" y="1365131"/>
              <a:ext cx="2135758" cy="2135758"/>
            </a:xfrm>
            <a:custGeom>
              <a:avLst/>
              <a:gdLst/>
              <a:ahLst/>
              <a:cxnLst/>
              <a:rect l="l" t="t" r="r" b="b"/>
              <a:pathLst>
                <a:path w="1874520" h="1874520">
                  <a:moveTo>
                    <a:pt x="739496" y="595923"/>
                  </a:moveTo>
                  <a:cubicBezTo>
                    <a:pt x="550981" y="705145"/>
                    <a:pt x="486701" y="946509"/>
                    <a:pt x="595923" y="1135024"/>
                  </a:cubicBezTo>
                  <a:cubicBezTo>
                    <a:pt x="705145" y="1323539"/>
                    <a:pt x="946509" y="1387819"/>
                    <a:pt x="1135024" y="1278597"/>
                  </a:cubicBezTo>
                  <a:cubicBezTo>
                    <a:pt x="1323539" y="1169375"/>
                    <a:pt x="1387819" y="928011"/>
                    <a:pt x="1278597" y="739496"/>
                  </a:cubicBezTo>
                  <a:cubicBezTo>
                    <a:pt x="1169375" y="550981"/>
                    <a:pt x="928011" y="486701"/>
                    <a:pt x="739496" y="595923"/>
                  </a:cubicBezTo>
                  <a:close/>
                  <a:moveTo>
                    <a:pt x="349309" y="212809"/>
                  </a:moveTo>
                  <a:lnTo>
                    <a:pt x="549487" y="318071"/>
                  </a:lnTo>
                  <a:cubicBezTo>
                    <a:pt x="558730" y="311181"/>
                    <a:pt x="568662" y="305287"/>
                    <a:pt x="578782" y="299598"/>
                  </a:cubicBezTo>
                  <a:cubicBezTo>
                    <a:pt x="640907" y="264673"/>
                    <a:pt x="705951" y="239798"/>
                    <a:pt x="772822" y="227822"/>
                  </a:cubicBezTo>
                  <a:lnTo>
                    <a:pt x="842125" y="4804"/>
                  </a:lnTo>
                  <a:lnTo>
                    <a:pt x="937260" y="0"/>
                  </a:lnTo>
                  <a:cubicBezTo>
                    <a:pt x="969377" y="0"/>
                    <a:pt x="1001116" y="1615"/>
                    <a:pt x="1032398" y="4804"/>
                  </a:cubicBezTo>
                  <a:lnTo>
                    <a:pt x="1101417" y="226909"/>
                  </a:lnTo>
                  <a:cubicBezTo>
                    <a:pt x="1180333" y="242653"/>
                    <a:pt x="1255615" y="273607"/>
                    <a:pt x="1322618" y="319342"/>
                  </a:cubicBezTo>
                  <a:lnTo>
                    <a:pt x="1525213" y="212810"/>
                  </a:lnTo>
                  <a:cubicBezTo>
                    <a:pt x="1578197" y="250355"/>
                    <a:pt x="1624168" y="296326"/>
                    <a:pt x="1661713" y="349310"/>
                  </a:cubicBezTo>
                  <a:lnTo>
                    <a:pt x="1556452" y="549486"/>
                  </a:lnTo>
                  <a:cubicBezTo>
                    <a:pt x="1563341" y="558729"/>
                    <a:pt x="1569235" y="568662"/>
                    <a:pt x="1574924" y="578781"/>
                  </a:cubicBezTo>
                  <a:cubicBezTo>
                    <a:pt x="1609849" y="640906"/>
                    <a:pt x="1634724" y="705951"/>
                    <a:pt x="1646701" y="772822"/>
                  </a:cubicBezTo>
                  <a:lnTo>
                    <a:pt x="1869716" y="842124"/>
                  </a:lnTo>
                  <a:lnTo>
                    <a:pt x="1874520" y="937260"/>
                  </a:lnTo>
                  <a:cubicBezTo>
                    <a:pt x="1874520" y="969377"/>
                    <a:pt x="1872905" y="1001117"/>
                    <a:pt x="1869716" y="1032399"/>
                  </a:cubicBezTo>
                  <a:lnTo>
                    <a:pt x="1647613" y="1101417"/>
                  </a:lnTo>
                  <a:cubicBezTo>
                    <a:pt x="1631869" y="1180333"/>
                    <a:pt x="1600915" y="1255615"/>
                    <a:pt x="1555180" y="1322618"/>
                  </a:cubicBezTo>
                  <a:lnTo>
                    <a:pt x="1661712" y="1525211"/>
                  </a:lnTo>
                  <a:cubicBezTo>
                    <a:pt x="1624167" y="1578195"/>
                    <a:pt x="1578196" y="1624166"/>
                    <a:pt x="1525211" y="1661712"/>
                  </a:cubicBezTo>
                  <a:lnTo>
                    <a:pt x="1325036" y="1556451"/>
                  </a:lnTo>
                  <a:cubicBezTo>
                    <a:pt x="1315793" y="1563341"/>
                    <a:pt x="1305860" y="1569235"/>
                    <a:pt x="1295741" y="1574924"/>
                  </a:cubicBezTo>
                  <a:cubicBezTo>
                    <a:pt x="1233616" y="1609849"/>
                    <a:pt x="1168571" y="1634724"/>
                    <a:pt x="1101700" y="1646700"/>
                  </a:cubicBezTo>
                  <a:lnTo>
                    <a:pt x="1032398" y="1869716"/>
                  </a:lnTo>
                  <a:lnTo>
                    <a:pt x="937260" y="1874520"/>
                  </a:lnTo>
                  <a:cubicBezTo>
                    <a:pt x="905144" y="1874520"/>
                    <a:pt x="873405" y="1872905"/>
                    <a:pt x="842124" y="1869716"/>
                  </a:cubicBezTo>
                  <a:lnTo>
                    <a:pt x="773105" y="1647612"/>
                  </a:lnTo>
                  <a:cubicBezTo>
                    <a:pt x="694189" y="1631869"/>
                    <a:pt x="618908" y="1600914"/>
                    <a:pt x="551905" y="1555180"/>
                  </a:cubicBezTo>
                  <a:lnTo>
                    <a:pt x="349310" y="1661713"/>
                  </a:lnTo>
                  <a:cubicBezTo>
                    <a:pt x="296326" y="1624168"/>
                    <a:pt x="250355" y="1578197"/>
                    <a:pt x="212810" y="1525212"/>
                  </a:cubicBezTo>
                  <a:lnTo>
                    <a:pt x="318071" y="1325035"/>
                  </a:lnTo>
                  <a:cubicBezTo>
                    <a:pt x="311181" y="1315792"/>
                    <a:pt x="305287" y="1305860"/>
                    <a:pt x="299598" y="1295740"/>
                  </a:cubicBezTo>
                  <a:cubicBezTo>
                    <a:pt x="264673" y="1233616"/>
                    <a:pt x="239799" y="1168571"/>
                    <a:pt x="227822" y="1101700"/>
                  </a:cubicBezTo>
                  <a:lnTo>
                    <a:pt x="4804" y="1032398"/>
                  </a:lnTo>
                  <a:lnTo>
                    <a:pt x="0" y="937260"/>
                  </a:lnTo>
                  <a:cubicBezTo>
                    <a:pt x="0" y="905144"/>
                    <a:pt x="1616" y="873405"/>
                    <a:pt x="4804" y="842124"/>
                  </a:cubicBezTo>
                  <a:lnTo>
                    <a:pt x="226910" y="773105"/>
                  </a:lnTo>
                  <a:cubicBezTo>
                    <a:pt x="242653" y="694189"/>
                    <a:pt x="273608" y="618908"/>
                    <a:pt x="319342" y="551905"/>
                  </a:cubicBezTo>
                  <a:lnTo>
                    <a:pt x="212809" y="349309"/>
                  </a:lnTo>
                  <a:cubicBezTo>
                    <a:pt x="250354" y="296325"/>
                    <a:pt x="296325" y="250354"/>
                    <a:pt x="349309" y="21280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cs typeface="Calibri"/>
              </a:endParaRPr>
            </a:p>
          </p:txBody>
        </p:sp>
        <p:sp>
          <p:nvSpPr>
            <p:cNvPr id="27" name="8-Point Star 18"/>
            <p:cNvSpPr/>
            <p:nvPr/>
          </p:nvSpPr>
          <p:spPr>
            <a:xfrm rot="1200000">
              <a:off x="4758995" y="1408628"/>
              <a:ext cx="1793173" cy="1809385"/>
            </a:xfrm>
            <a:custGeom>
              <a:avLst/>
              <a:gdLst/>
              <a:ahLst/>
              <a:cxnLst/>
              <a:rect l="l" t="t" r="r" b="b"/>
              <a:pathLst>
                <a:path w="1793173" h="1809385">
                  <a:moveTo>
                    <a:pt x="540264" y="10286"/>
                  </a:moveTo>
                  <a:lnTo>
                    <a:pt x="683581" y="0"/>
                  </a:lnTo>
                  <a:cubicBezTo>
                    <a:pt x="732193" y="0"/>
                    <a:pt x="780076" y="3126"/>
                    <a:pt x="826897" y="10287"/>
                  </a:cubicBezTo>
                  <a:lnTo>
                    <a:pt x="905875" y="255572"/>
                  </a:lnTo>
                  <a:cubicBezTo>
                    <a:pt x="985136" y="273260"/>
                    <a:pt x="1060829" y="304512"/>
                    <a:pt x="1129415" y="348963"/>
                  </a:cubicBezTo>
                  <a:lnTo>
                    <a:pt x="1359444" y="230987"/>
                  </a:lnTo>
                  <a:cubicBezTo>
                    <a:pt x="1436234" y="288678"/>
                    <a:pt x="1504495" y="356940"/>
                    <a:pt x="1562186" y="433730"/>
                  </a:cubicBezTo>
                  <a:lnTo>
                    <a:pt x="1445926" y="660414"/>
                  </a:lnTo>
                  <a:cubicBezTo>
                    <a:pt x="1449583" y="665192"/>
                    <a:pt x="1452574" y="670389"/>
                    <a:pt x="1455519" y="675628"/>
                  </a:cubicBezTo>
                  <a:cubicBezTo>
                    <a:pt x="1493688" y="743524"/>
                    <a:pt x="1521942" y="814300"/>
                    <a:pt x="1537074" y="887129"/>
                  </a:cubicBezTo>
                  <a:lnTo>
                    <a:pt x="1782887" y="966278"/>
                  </a:lnTo>
                  <a:cubicBezTo>
                    <a:pt x="1790047" y="1013098"/>
                    <a:pt x="1793174" y="1060981"/>
                    <a:pt x="1793173" y="1109593"/>
                  </a:cubicBezTo>
                  <a:cubicBezTo>
                    <a:pt x="1793174" y="1158206"/>
                    <a:pt x="1790047" y="1206089"/>
                    <a:pt x="1782887" y="1252909"/>
                  </a:cubicBezTo>
                  <a:lnTo>
                    <a:pt x="1537604" y="1331887"/>
                  </a:lnTo>
                  <a:cubicBezTo>
                    <a:pt x="1519916" y="1411149"/>
                    <a:pt x="1488663" y="1486842"/>
                    <a:pt x="1444212" y="1555429"/>
                  </a:cubicBezTo>
                  <a:lnTo>
                    <a:pt x="1562186" y="1785457"/>
                  </a:lnTo>
                  <a:lnTo>
                    <a:pt x="1541415" y="1809385"/>
                  </a:lnTo>
                  <a:cubicBezTo>
                    <a:pt x="1282525" y="1763268"/>
                    <a:pt x="1028742" y="1654791"/>
                    <a:pt x="802157" y="1490156"/>
                  </a:cubicBezTo>
                  <a:cubicBezTo>
                    <a:pt x="965712" y="1441296"/>
                    <a:pt x="1084035" y="1289263"/>
                    <a:pt x="1084035" y="1109593"/>
                  </a:cubicBezTo>
                  <a:cubicBezTo>
                    <a:pt x="1084035" y="888428"/>
                    <a:pt x="904746" y="709138"/>
                    <a:pt x="683580" y="709138"/>
                  </a:cubicBezTo>
                  <a:cubicBezTo>
                    <a:pt x="508801" y="709138"/>
                    <a:pt x="360173" y="821108"/>
                    <a:pt x="307122" y="977792"/>
                  </a:cubicBezTo>
                  <a:cubicBezTo>
                    <a:pt x="149161" y="745008"/>
                    <a:pt x="47166" y="492202"/>
                    <a:pt x="0" y="237686"/>
                  </a:cubicBezTo>
                  <a:cubicBezTo>
                    <a:pt x="2290" y="235086"/>
                    <a:pt x="4999" y="233030"/>
                    <a:pt x="7717" y="230988"/>
                  </a:cubicBezTo>
                  <a:lnTo>
                    <a:pt x="234405" y="347249"/>
                  </a:lnTo>
                  <a:cubicBezTo>
                    <a:pt x="239180" y="343592"/>
                    <a:pt x="244378" y="340602"/>
                    <a:pt x="249617" y="337656"/>
                  </a:cubicBezTo>
                  <a:cubicBezTo>
                    <a:pt x="317512" y="299488"/>
                    <a:pt x="388287" y="271234"/>
                    <a:pt x="461115" y="2561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latin typeface="Calibri"/>
                <a:cs typeface="Calibri"/>
              </a:endParaRPr>
            </a:p>
          </p:txBody>
        </p:sp>
      </p:grpSp>
      <p:sp>
        <p:nvSpPr>
          <p:cNvPr id="30" name="TextBox 29"/>
          <p:cNvSpPr txBox="1"/>
          <p:nvPr/>
        </p:nvSpPr>
        <p:spPr>
          <a:xfrm>
            <a:off x="1963515" y="558337"/>
            <a:ext cx="2234958" cy="523220"/>
          </a:xfrm>
          <a:prstGeom prst="rect">
            <a:avLst/>
          </a:prstGeom>
          <a:noFill/>
        </p:spPr>
        <p:txBody>
          <a:bodyPr wrap="square" rtlCol="0">
            <a:spAutoFit/>
          </a:bodyPr>
          <a:lstStyle/>
          <a:p>
            <a:pPr algn="ctr">
              <a:tabLst>
                <a:tab pos="213122" algn="l"/>
              </a:tabLst>
            </a:pPr>
            <a:r>
              <a:rPr lang="en-US" sz="2800" b="1" dirty="0">
                <a:solidFill>
                  <a:srgbClr val="0070C0"/>
                </a:solidFill>
                <a:latin typeface="Calibri"/>
                <a:cs typeface="Calibri"/>
              </a:rPr>
              <a:t>Diversity</a:t>
            </a:r>
          </a:p>
        </p:txBody>
      </p:sp>
      <p:sp>
        <p:nvSpPr>
          <p:cNvPr id="31" name="TextBox 30"/>
          <p:cNvSpPr txBox="1"/>
          <p:nvPr/>
        </p:nvSpPr>
        <p:spPr>
          <a:xfrm rot="9412600" flipV="1">
            <a:off x="6535695" y="1187124"/>
            <a:ext cx="2084520" cy="954107"/>
          </a:xfrm>
          <a:prstGeom prst="rect">
            <a:avLst/>
          </a:prstGeom>
          <a:noFill/>
        </p:spPr>
        <p:txBody>
          <a:bodyPr wrap="square" rtlCol="0">
            <a:spAutoFit/>
          </a:bodyPr>
          <a:lstStyle/>
          <a:p>
            <a:pPr algn="ctr"/>
            <a:r>
              <a:rPr lang="en-US" sz="2800" b="1" dirty="0" smtClean="0">
                <a:solidFill>
                  <a:srgbClr val="0070C0"/>
                </a:solidFill>
                <a:latin typeface="Calibri"/>
                <a:cs typeface="Calibri"/>
              </a:rPr>
              <a:t>Inclusion &amp; Belonging</a:t>
            </a:r>
            <a:endParaRPr lang="en-US" sz="2800" b="1" dirty="0">
              <a:solidFill>
                <a:srgbClr val="0070C0"/>
              </a:solidFill>
              <a:latin typeface="Calibri"/>
              <a:cs typeface="Calibri"/>
            </a:endParaRPr>
          </a:p>
        </p:txBody>
      </p:sp>
      <p:sp>
        <p:nvSpPr>
          <p:cNvPr id="38" name="TextBox 37"/>
          <p:cNvSpPr txBox="1"/>
          <p:nvPr/>
        </p:nvSpPr>
        <p:spPr>
          <a:xfrm rot="10800000" flipV="1">
            <a:off x="1714500" y="4304850"/>
            <a:ext cx="4402765" cy="954107"/>
          </a:xfrm>
          <a:prstGeom prst="rect">
            <a:avLst/>
          </a:prstGeom>
          <a:noFill/>
        </p:spPr>
        <p:txBody>
          <a:bodyPr wrap="square" rtlCol="0">
            <a:spAutoFit/>
          </a:bodyPr>
          <a:lstStyle/>
          <a:p>
            <a:pPr algn="ctr"/>
            <a:r>
              <a:rPr lang="en-US" sz="2800" b="1" dirty="0">
                <a:solidFill>
                  <a:srgbClr val="0070C0"/>
                </a:solidFill>
                <a:latin typeface="Calibri"/>
                <a:cs typeface="Calibri"/>
              </a:rPr>
              <a:t>Intercultural </a:t>
            </a:r>
            <a:endParaRPr lang="en-US" sz="2800" b="1" dirty="0" smtClean="0">
              <a:solidFill>
                <a:srgbClr val="0070C0"/>
              </a:solidFill>
              <a:latin typeface="Calibri"/>
              <a:cs typeface="Calibri"/>
            </a:endParaRPr>
          </a:p>
          <a:p>
            <a:pPr algn="ctr"/>
            <a:r>
              <a:rPr lang="en-US" sz="2800" b="1" dirty="0" smtClean="0">
                <a:solidFill>
                  <a:srgbClr val="0070C0"/>
                </a:solidFill>
                <a:latin typeface="Calibri"/>
                <a:cs typeface="Calibri"/>
              </a:rPr>
              <a:t>Competence</a:t>
            </a:r>
            <a:endParaRPr lang="en-US" sz="2800" b="1" dirty="0">
              <a:solidFill>
                <a:srgbClr val="0070C0"/>
              </a:solidFill>
              <a:latin typeface="Calibri"/>
              <a:cs typeface="Calibri"/>
            </a:endParaRPr>
          </a:p>
        </p:txBody>
      </p:sp>
      <p:sp>
        <p:nvSpPr>
          <p:cNvPr id="5" name="TextBox 4"/>
          <p:cNvSpPr txBox="1"/>
          <p:nvPr/>
        </p:nvSpPr>
        <p:spPr>
          <a:xfrm>
            <a:off x="217968" y="928122"/>
            <a:ext cx="1701406" cy="707886"/>
          </a:xfrm>
          <a:prstGeom prst="rect">
            <a:avLst/>
          </a:prstGeom>
          <a:noFill/>
        </p:spPr>
        <p:txBody>
          <a:bodyPr wrap="square" rtlCol="0">
            <a:spAutoFit/>
          </a:bodyPr>
          <a:lstStyle/>
          <a:p>
            <a:pPr algn="ctr"/>
            <a:r>
              <a:rPr lang="en-US" sz="2000" b="1" dirty="0">
                <a:solidFill>
                  <a:srgbClr val="0070C0"/>
                </a:solidFill>
              </a:rPr>
              <a:t>Multicultural</a:t>
            </a:r>
          </a:p>
          <a:p>
            <a:pPr algn="ctr"/>
            <a:r>
              <a:rPr lang="en-US" sz="2000" b="1" dirty="0">
                <a:solidFill>
                  <a:srgbClr val="0070C0"/>
                </a:solidFill>
              </a:rPr>
              <a:t>Environment</a:t>
            </a:r>
            <a:endParaRPr lang="es-MX" sz="2000" b="1" dirty="0">
              <a:solidFill>
                <a:srgbClr val="0070C0"/>
              </a:solidFill>
            </a:endParaRPr>
          </a:p>
        </p:txBody>
      </p:sp>
      <p:sp>
        <p:nvSpPr>
          <p:cNvPr id="3" name="TextBox 2"/>
          <p:cNvSpPr txBox="1"/>
          <p:nvPr/>
        </p:nvSpPr>
        <p:spPr>
          <a:xfrm>
            <a:off x="4054549" y="5657671"/>
            <a:ext cx="4963349" cy="1015663"/>
          </a:xfrm>
          <a:prstGeom prst="rect">
            <a:avLst/>
          </a:prstGeom>
          <a:noFill/>
        </p:spPr>
        <p:txBody>
          <a:bodyPr wrap="square" rtlCol="0">
            <a:spAutoFit/>
          </a:bodyPr>
          <a:lstStyle/>
          <a:p>
            <a:pPr algn="r"/>
            <a:endParaRPr lang="en-US" dirty="0" smtClean="0"/>
          </a:p>
          <a:p>
            <a:pPr algn="r"/>
            <a:endParaRPr lang="en-US" sz="1400" dirty="0" smtClean="0"/>
          </a:p>
          <a:p>
            <a:pPr algn="r"/>
            <a:r>
              <a:rPr lang="en-US" sz="1400" dirty="0" smtClean="0"/>
              <a:t>Adapted from the material discussed in the IDI statewide conference – February 2017</a:t>
            </a:r>
            <a:endParaRPr lang="es-MX" sz="1400" dirty="0"/>
          </a:p>
        </p:txBody>
      </p:sp>
      <p:grpSp>
        <p:nvGrpSpPr>
          <p:cNvPr id="39" name="Group 38"/>
          <p:cNvGrpSpPr>
            <a:grpSpLocks noChangeAspect="1"/>
          </p:cNvGrpSpPr>
          <p:nvPr/>
        </p:nvGrpSpPr>
        <p:grpSpPr>
          <a:xfrm flipH="1">
            <a:off x="938570" y="1761915"/>
            <a:ext cx="1262954" cy="1231202"/>
            <a:chOff x="4275748" y="1323417"/>
            <a:chExt cx="2276420" cy="2219186"/>
          </a:xfrm>
          <a:solidFill>
            <a:srgbClr val="00B050"/>
          </a:solidFill>
          <a:effectLst>
            <a:outerShdw blurRad="63500" sx="102000" sy="102000" algn="ctr" rotWithShape="0">
              <a:prstClr val="black">
                <a:alpha val="40000"/>
              </a:prstClr>
            </a:outerShdw>
          </a:effectLst>
        </p:grpSpPr>
        <p:sp>
          <p:nvSpPr>
            <p:cNvPr id="40" name="8-Point Star 18"/>
            <p:cNvSpPr/>
            <p:nvPr/>
          </p:nvSpPr>
          <p:spPr>
            <a:xfrm rot="1200000">
              <a:off x="4275748" y="1323417"/>
              <a:ext cx="2219186" cy="2219186"/>
            </a:xfrm>
            <a:custGeom>
              <a:avLst/>
              <a:gdLst/>
              <a:ahLst/>
              <a:cxnLst/>
              <a:rect l="l" t="t" r="r" b="b"/>
              <a:pathLst>
                <a:path w="3040380" h="3040380">
                  <a:moveTo>
                    <a:pt x="1520190" y="971550"/>
                  </a:moveTo>
                  <a:cubicBezTo>
                    <a:pt x="1217184" y="971550"/>
                    <a:pt x="971550" y="1217184"/>
                    <a:pt x="971550" y="1520190"/>
                  </a:cubicBezTo>
                  <a:cubicBezTo>
                    <a:pt x="971550" y="1823196"/>
                    <a:pt x="1217184" y="2068830"/>
                    <a:pt x="1520190" y="2068830"/>
                  </a:cubicBezTo>
                  <a:cubicBezTo>
                    <a:pt x="1823196" y="2068830"/>
                    <a:pt x="2068830" y="1823196"/>
                    <a:pt x="2068830" y="1520190"/>
                  </a:cubicBezTo>
                  <a:cubicBezTo>
                    <a:pt x="2068830" y="1217184"/>
                    <a:pt x="1823196" y="971550"/>
                    <a:pt x="1520190" y="971550"/>
                  </a:cubicBezTo>
                  <a:close/>
                  <a:moveTo>
                    <a:pt x="1520190" y="0"/>
                  </a:moveTo>
                  <a:cubicBezTo>
                    <a:pt x="1586792" y="0"/>
                    <a:pt x="1652393" y="4283"/>
                    <a:pt x="1716539" y="14094"/>
                  </a:cubicBezTo>
                  <a:lnTo>
                    <a:pt x="1824743" y="350145"/>
                  </a:lnTo>
                  <a:cubicBezTo>
                    <a:pt x="1933334" y="374378"/>
                    <a:pt x="2037036" y="417195"/>
                    <a:pt x="2131002" y="478094"/>
                  </a:cubicBezTo>
                  <a:lnTo>
                    <a:pt x="2446152" y="316463"/>
                  </a:lnTo>
                  <a:cubicBezTo>
                    <a:pt x="2551357" y="395501"/>
                    <a:pt x="2644879" y="489023"/>
                    <a:pt x="2723917" y="594229"/>
                  </a:cubicBezTo>
                  <a:lnTo>
                    <a:pt x="2564636" y="904796"/>
                  </a:lnTo>
                  <a:cubicBezTo>
                    <a:pt x="2569646" y="911341"/>
                    <a:pt x="2573744" y="918462"/>
                    <a:pt x="2577779" y="925640"/>
                  </a:cubicBezTo>
                  <a:cubicBezTo>
                    <a:pt x="2630072" y="1018660"/>
                    <a:pt x="2668781" y="1115626"/>
                    <a:pt x="2689512" y="1215405"/>
                  </a:cubicBezTo>
                  <a:lnTo>
                    <a:pt x="3026287" y="1323842"/>
                  </a:lnTo>
                  <a:cubicBezTo>
                    <a:pt x="3036097" y="1387988"/>
                    <a:pt x="3040380" y="1453589"/>
                    <a:pt x="3040380" y="1520190"/>
                  </a:cubicBezTo>
                  <a:cubicBezTo>
                    <a:pt x="3040380" y="1586792"/>
                    <a:pt x="3036097" y="1652393"/>
                    <a:pt x="3026287" y="1716539"/>
                  </a:cubicBezTo>
                  <a:lnTo>
                    <a:pt x="2690239" y="1824742"/>
                  </a:lnTo>
                  <a:cubicBezTo>
                    <a:pt x="2666005" y="1933335"/>
                    <a:pt x="2623188" y="2037037"/>
                    <a:pt x="2562287" y="2131005"/>
                  </a:cubicBezTo>
                  <a:lnTo>
                    <a:pt x="2723917" y="2446152"/>
                  </a:lnTo>
                  <a:cubicBezTo>
                    <a:pt x="2644879" y="2551357"/>
                    <a:pt x="2551357" y="2644879"/>
                    <a:pt x="2446151" y="2723917"/>
                  </a:cubicBezTo>
                  <a:lnTo>
                    <a:pt x="2135585" y="2564637"/>
                  </a:lnTo>
                  <a:cubicBezTo>
                    <a:pt x="2129042" y="2569647"/>
                    <a:pt x="2121921" y="2573744"/>
                    <a:pt x="2114744" y="2577779"/>
                  </a:cubicBezTo>
                  <a:cubicBezTo>
                    <a:pt x="2021723" y="2630072"/>
                    <a:pt x="1924755" y="2668781"/>
                    <a:pt x="1824976" y="2689511"/>
                  </a:cubicBezTo>
                  <a:lnTo>
                    <a:pt x="1716539" y="3026287"/>
                  </a:lnTo>
                  <a:cubicBezTo>
                    <a:pt x="1652393" y="3036097"/>
                    <a:pt x="1586792" y="3040380"/>
                    <a:pt x="1520190" y="3040380"/>
                  </a:cubicBezTo>
                  <a:cubicBezTo>
                    <a:pt x="1453589" y="3040380"/>
                    <a:pt x="1387987" y="3036097"/>
                    <a:pt x="1323841" y="3026287"/>
                  </a:cubicBezTo>
                  <a:lnTo>
                    <a:pt x="1215638" y="2690237"/>
                  </a:lnTo>
                  <a:cubicBezTo>
                    <a:pt x="1107045" y="2666005"/>
                    <a:pt x="1003344" y="2623186"/>
                    <a:pt x="909378" y="2562286"/>
                  </a:cubicBezTo>
                  <a:lnTo>
                    <a:pt x="594229" y="2723917"/>
                  </a:lnTo>
                  <a:cubicBezTo>
                    <a:pt x="489023" y="2644879"/>
                    <a:pt x="395501" y="2551357"/>
                    <a:pt x="316463" y="2446152"/>
                  </a:cubicBezTo>
                  <a:lnTo>
                    <a:pt x="475745" y="2135582"/>
                  </a:lnTo>
                  <a:cubicBezTo>
                    <a:pt x="470736" y="2129039"/>
                    <a:pt x="466639" y="2121919"/>
                    <a:pt x="462604" y="2114742"/>
                  </a:cubicBezTo>
                  <a:cubicBezTo>
                    <a:pt x="410311" y="2021723"/>
                    <a:pt x="371603" y="1924756"/>
                    <a:pt x="350872" y="1824977"/>
                  </a:cubicBezTo>
                  <a:lnTo>
                    <a:pt x="14094" y="1716539"/>
                  </a:lnTo>
                  <a:cubicBezTo>
                    <a:pt x="4283" y="1652393"/>
                    <a:pt x="0" y="1586792"/>
                    <a:pt x="0" y="1520190"/>
                  </a:cubicBezTo>
                  <a:cubicBezTo>
                    <a:pt x="0" y="1453589"/>
                    <a:pt x="4283" y="1387988"/>
                    <a:pt x="14093" y="1323841"/>
                  </a:cubicBezTo>
                  <a:lnTo>
                    <a:pt x="350147" y="1215637"/>
                  </a:lnTo>
                  <a:cubicBezTo>
                    <a:pt x="374379" y="1107046"/>
                    <a:pt x="417197" y="1003347"/>
                    <a:pt x="478096" y="909381"/>
                  </a:cubicBezTo>
                  <a:lnTo>
                    <a:pt x="316464" y="594228"/>
                  </a:lnTo>
                  <a:cubicBezTo>
                    <a:pt x="395501" y="489023"/>
                    <a:pt x="489023" y="395501"/>
                    <a:pt x="594229" y="316463"/>
                  </a:cubicBezTo>
                  <a:lnTo>
                    <a:pt x="904800" y="475746"/>
                  </a:lnTo>
                  <a:cubicBezTo>
                    <a:pt x="911343" y="470736"/>
                    <a:pt x="918463" y="466639"/>
                    <a:pt x="925641" y="462604"/>
                  </a:cubicBezTo>
                  <a:cubicBezTo>
                    <a:pt x="1018661" y="410311"/>
                    <a:pt x="1115626" y="371603"/>
                    <a:pt x="1215403" y="350873"/>
                  </a:cubicBezTo>
                  <a:lnTo>
                    <a:pt x="1323841" y="14093"/>
                  </a:lnTo>
                  <a:cubicBezTo>
                    <a:pt x="1387988" y="4283"/>
                    <a:pt x="1453589" y="0"/>
                    <a:pt x="152019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latin typeface="Calibri"/>
                <a:cs typeface="Calibri"/>
              </a:endParaRPr>
            </a:p>
          </p:txBody>
        </p:sp>
        <p:sp>
          <p:nvSpPr>
            <p:cNvPr id="41" name="8-Point Star 6"/>
            <p:cNvSpPr>
              <a:spLocks noChangeAspect="1"/>
            </p:cNvSpPr>
            <p:nvPr/>
          </p:nvSpPr>
          <p:spPr>
            <a:xfrm rot="1200000">
              <a:off x="4317462" y="1365131"/>
              <a:ext cx="2135758" cy="2135758"/>
            </a:xfrm>
            <a:custGeom>
              <a:avLst/>
              <a:gdLst/>
              <a:ahLst/>
              <a:cxnLst/>
              <a:rect l="l" t="t" r="r" b="b"/>
              <a:pathLst>
                <a:path w="1874520" h="1874520">
                  <a:moveTo>
                    <a:pt x="739496" y="595923"/>
                  </a:moveTo>
                  <a:cubicBezTo>
                    <a:pt x="550981" y="705145"/>
                    <a:pt x="486701" y="946509"/>
                    <a:pt x="595923" y="1135024"/>
                  </a:cubicBezTo>
                  <a:cubicBezTo>
                    <a:pt x="705145" y="1323539"/>
                    <a:pt x="946509" y="1387819"/>
                    <a:pt x="1135024" y="1278597"/>
                  </a:cubicBezTo>
                  <a:cubicBezTo>
                    <a:pt x="1323539" y="1169375"/>
                    <a:pt x="1387819" y="928011"/>
                    <a:pt x="1278597" y="739496"/>
                  </a:cubicBezTo>
                  <a:cubicBezTo>
                    <a:pt x="1169375" y="550981"/>
                    <a:pt x="928011" y="486701"/>
                    <a:pt x="739496" y="595923"/>
                  </a:cubicBezTo>
                  <a:close/>
                  <a:moveTo>
                    <a:pt x="349309" y="212809"/>
                  </a:moveTo>
                  <a:lnTo>
                    <a:pt x="549487" y="318071"/>
                  </a:lnTo>
                  <a:cubicBezTo>
                    <a:pt x="558730" y="311181"/>
                    <a:pt x="568662" y="305287"/>
                    <a:pt x="578782" y="299598"/>
                  </a:cubicBezTo>
                  <a:cubicBezTo>
                    <a:pt x="640907" y="264673"/>
                    <a:pt x="705951" y="239798"/>
                    <a:pt x="772822" y="227822"/>
                  </a:cubicBezTo>
                  <a:lnTo>
                    <a:pt x="842125" y="4804"/>
                  </a:lnTo>
                  <a:lnTo>
                    <a:pt x="937260" y="0"/>
                  </a:lnTo>
                  <a:cubicBezTo>
                    <a:pt x="969377" y="0"/>
                    <a:pt x="1001116" y="1615"/>
                    <a:pt x="1032398" y="4804"/>
                  </a:cubicBezTo>
                  <a:lnTo>
                    <a:pt x="1101417" y="226909"/>
                  </a:lnTo>
                  <a:cubicBezTo>
                    <a:pt x="1180333" y="242653"/>
                    <a:pt x="1255615" y="273607"/>
                    <a:pt x="1322618" y="319342"/>
                  </a:cubicBezTo>
                  <a:lnTo>
                    <a:pt x="1525213" y="212810"/>
                  </a:lnTo>
                  <a:cubicBezTo>
                    <a:pt x="1578197" y="250355"/>
                    <a:pt x="1624168" y="296326"/>
                    <a:pt x="1661713" y="349310"/>
                  </a:cubicBezTo>
                  <a:lnTo>
                    <a:pt x="1556452" y="549486"/>
                  </a:lnTo>
                  <a:cubicBezTo>
                    <a:pt x="1563341" y="558729"/>
                    <a:pt x="1569235" y="568662"/>
                    <a:pt x="1574924" y="578781"/>
                  </a:cubicBezTo>
                  <a:cubicBezTo>
                    <a:pt x="1609849" y="640906"/>
                    <a:pt x="1634724" y="705951"/>
                    <a:pt x="1646701" y="772822"/>
                  </a:cubicBezTo>
                  <a:lnTo>
                    <a:pt x="1869716" y="842124"/>
                  </a:lnTo>
                  <a:lnTo>
                    <a:pt x="1874520" y="937260"/>
                  </a:lnTo>
                  <a:cubicBezTo>
                    <a:pt x="1874520" y="969377"/>
                    <a:pt x="1872905" y="1001117"/>
                    <a:pt x="1869716" y="1032399"/>
                  </a:cubicBezTo>
                  <a:lnTo>
                    <a:pt x="1647613" y="1101417"/>
                  </a:lnTo>
                  <a:cubicBezTo>
                    <a:pt x="1631869" y="1180333"/>
                    <a:pt x="1600915" y="1255615"/>
                    <a:pt x="1555180" y="1322618"/>
                  </a:cubicBezTo>
                  <a:lnTo>
                    <a:pt x="1661712" y="1525211"/>
                  </a:lnTo>
                  <a:cubicBezTo>
                    <a:pt x="1624167" y="1578195"/>
                    <a:pt x="1578196" y="1624166"/>
                    <a:pt x="1525211" y="1661712"/>
                  </a:cubicBezTo>
                  <a:lnTo>
                    <a:pt x="1325036" y="1556451"/>
                  </a:lnTo>
                  <a:cubicBezTo>
                    <a:pt x="1315793" y="1563341"/>
                    <a:pt x="1305860" y="1569235"/>
                    <a:pt x="1295741" y="1574924"/>
                  </a:cubicBezTo>
                  <a:cubicBezTo>
                    <a:pt x="1233616" y="1609849"/>
                    <a:pt x="1168571" y="1634724"/>
                    <a:pt x="1101700" y="1646700"/>
                  </a:cubicBezTo>
                  <a:lnTo>
                    <a:pt x="1032398" y="1869716"/>
                  </a:lnTo>
                  <a:lnTo>
                    <a:pt x="937260" y="1874520"/>
                  </a:lnTo>
                  <a:cubicBezTo>
                    <a:pt x="905144" y="1874520"/>
                    <a:pt x="873405" y="1872905"/>
                    <a:pt x="842124" y="1869716"/>
                  </a:cubicBezTo>
                  <a:lnTo>
                    <a:pt x="773105" y="1647612"/>
                  </a:lnTo>
                  <a:cubicBezTo>
                    <a:pt x="694189" y="1631869"/>
                    <a:pt x="618908" y="1600914"/>
                    <a:pt x="551905" y="1555180"/>
                  </a:cubicBezTo>
                  <a:lnTo>
                    <a:pt x="349310" y="1661713"/>
                  </a:lnTo>
                  <a:cubicBezTo>
                    <a:pt x="296326" y="1624168"/>
                    <a:pt x="250355" y="1578197"/>
                    <a:pt x="212810" y="1525212"/>
                  </a:cubicBezTo>
                  <a:lnTo>
                    <a:pt x="318071" y="1325035"/>
                  </a:lnTo>
                  <a:cubicBezTo>
                    <a:pt x="311181" y="1315792"/>
                    <a:pt x="305287" y="1305860"/>
                    <a:pt x="299598" y="1295740"/>
                  </a:cubicBezTo>
                  <a:cubicBezTo>
                    <a:pt x="264673" y="1233616"/>
                    <a:pt x="239799" y="1168571"/>
                    <a:pt x="227822" y="1101700"/>
                  </a:cubicBezTo>
                  <a:lnTo>
                    <a:pt x="4804" y="1032398"/>
                  </a:lnTo>
                  <a:lnTo>
                    <a:pt x="0" y="937260"/>
                  </a:lnTo>
                  <a:cubicBezTo>
                    <a:pt x="0" y="905144"/>
                    <a:pt x="1616" y="873405"/>
                    <a:pt x="4804" y="842124"/>
                  </a:cubicBezTo>
                  <a:lnTo>
                    <a:pt x="226910" y="773105"/>
                  </a:lnTo>
                  <a:cubicBezTo>
                    <a:pt x="242653" y="694189"/>
                    <a:pt x="273608" y="618908"/>
                    <a:pt x="319342" y="551905"/>
                  </a:cubicBezTo>
                  <a:lnTo>
                    <a:pt x="212809" y="349309"/>
                  </a:lnTo>
                  <a:cubicBezTo>
                    <a:pt x="250354" y="296325"/>
                    <a:pt x="296325" y="250354"/>
                    <a:pt x="349309" y="21280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cs typeface="Calibri"/>
              </a:endParaRPr>
            </a:p>
          </p:txBody>
        </p:sp>
        <p:sp>
          <p:nvSpPr>
            <p:cNvPr id="42" name="8-Point Star 18"/>
            <p:cNvSpPr/>
            <p:nvPr/>
          </p:nvSpPr>
          <p:spPr>
            <a:xfrm rot="1200000">
              <a:off x="4758995" y="1408628"/>
              <a:ext cx="1793173" cy="1809385"/>
            </a:xfrm>
            <a:custGeom>
              <a:avLst/>
              <a:gdLst/>
              <a:ahLst/>
              <a:cxnLst/>
              <a:rect l="l" t="t" r="r" b="b"/>
              <a:pathLst>
                <a:path w="1793173" h="1809385">
                  <a:moveTo>
                    <a:pt x="540264" y="10286"/>
                  </a:moveTo>
                  <a:lnTo>
                    <a:pt x="683581" y="0"/>
                  </a:lnTo>
                  <a:cubicBezTo>
                    <a:pt x="732193" y="0"/>
                    <a:pt x="780076" y="3126"/>
                    <a:pt x="826897" y="10287"/>
                  </a:cubicBezTo>
                  <a:lnTo>
                    <a:pt x="905875" y="255572"/>
                  </a:lnTo>
                  <a:cubicBezTo>
                    <a:pt x="985136" y="273260"/>
                    <a:pt x="1060829" y="304512"/>
                    <a:pt x="1129415" y="348963"/>
                  </a:cubicBezTo>
                  <a:lnTo>
                    <a:pt x="1359444" y="230987"/>
                  </a:lnTo>
                  <a:cubicBezTo>
                    <a:pt x="1436234" y="288678"/>
                    <a:pt x="1504495" y="356940"/>
                    <a:pt x="1562186" y="433730"/>
                  </a:cubicBezTo>
                  <a:lnTo>
                    <a:pt x="1445926" y="660414"/>
                  </a:lnTo>
                  <a:cubicBezTo>
                    <a:pt x="1449583" y="665192"/>
                    <a:pt x="1452574" y="670389"/>
                    <a:pt x="1455519" y="675628"/>
                  </a:cubicBezTo>
                  <a:cubicBezTo>
                    <a:pt x="1493688" y="743524"/>
                    <a:pt x="1521942" y="814300"/>
                    <a:pt x="1537074" y="887129"/>
                  </a:cubicBezTo>
                  <a:lnTo>
                    <a:pt x="1782887" y="966278"/>
                  </a:lnTo>
                  <a:cubicBezTo>
                    <a:pt x="1790047" y="1013098"/>
                    <a:pt x="1793174" y="1060981"/>
                    <a:pt x="1793173" y="1109593"/>
                  </a:cubicBezTo>
                  <a:cubicBezTo>
                    <a:pt x="1793174" y="1158206"/>
                    <a:pt x="1790047" y="1206089"/>
                    <a:pt x="1782887" y="1252909"/>
                  </a:cubicBezTo>
                  <a:lnTo>
                    <a:pt x="1537604" y="1331887"/>
                  </a:lnTo>
                  <a:cubicBezTo>
                    <a:pt x="1519916" y="1411149"/>
                    <a:pt x="1488663" y="1486842"/>
                    <a:pt x="1444212" y="1555429"/>
                  </a:cubicBezTo>
                  <a:lnTo>
                    <a:pt x="1562186" y="1785457"/>
                  </a:lnTo>
                  <a:lnTo>
                    <a:pt x="1541415" y="1809385"/>
                  </a:lnTo>
                  <a:cubicBezTo>
                    <a:pt x="1282525" y="1763268"/>
                    <a:pt x="1028742" y="1654791"/>
                    <a:pt x="802157" y="1490156"/>
                  </a:cubicBezTo>
                  <a:cubicBezTo>
                    <a:pt x="965712" y="1441296"/>
                    <a:pt x="1084035" y="1289263"/>
                    <a:pt x="1084035" y="1109593"/>
                  </a:cubicBezTo>
                  <a:cubicBezTo>
                    <a:pt x="1084035" y="888428"/>
                    <a:pt x="904746" y="709138"/>
                    <a:pt x="683580" y="709138"/>
                  </a:cubicBezTo>
                  <a:cubicBezTo>
                    <a:pt x="508801" y="709138"/>
                    <a:pt x="360173" y="821108"/>
                    <a:pt x="307122" y="977792"/>
                  </a:cubicBezTo>
                  <a:cubicBezTo>
                    <a:pt x="149161" y="745008"/>
                    <a:pt x="47166" y="492202"/>
                    <a:pt x="0" y="237686"/>
                  </a:cubicBezTo>
                  <a:cubicBezTo>
                    <a:pt x="2290" y="235086"/>
                    <a:pt x="4999" y="233030"/>
                    <a:pt x="7717" y="230988"/>
                  </a:cubicBezTo>
                  <a:lnTo>
                    <a:pt x="234405" y="347249"/>
                  </a:lnTo>
                  <a:cubicBezTo>
                    <a:pt x="239180" y="343592"/>
                    <a:pt x="244378" y="340602"/>
                    <a:pt x="249617" y="337656"/>
                  </a:cubicBezTo>
                  <a:cubicBezTo>
                    <a:pt x="317512" y="299488"/>
                    <a:pt x="388287" y="271234"/>
                    <a:pt x="461115" y="2561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latin typeface="Calibri"/>
                <a:cs typeface="Calibri"/>
              </a:endParaRPr>
            </a:p>
          </p:txBody>
        </p:sp>
      </p:grpSp>
      <p:pic>
        <p:nvPicPr>
          <p:cNvPr id="43" name="Picture 6" descr="Image result for 4-h california"/>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98975" y="4117789"/>
            <a:ext cx="1263445" cy="1424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41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2000" tmFilter="0, 0; .2, .5; .8, .5; 1, 0"/>
                                        <p:tgtEl>
                                          <p:spTgt spid="38">
                                            <p:txEl>
                                              <p:pRg st="0" end="0"/>
                                            </p:txEl>
                                          </p:spTgt>
                                        </p:tgtEl>
                                      </p:cBhvr>
                                    </p:animEffect>
                                    <p:animScale>
                                      <p:cBhvr>
                                        <p:cTn id="7" dur="1000" autoRev="1" fill="hold"/>
                                        <p:tgtEl>
                                          <p:spTgt spid="38">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2000" tmFilter="0, 0; .2, .5; .8, .5; 1, 0"/>
                                        <p:tgtEl>
                                          <p:spTgt spid="38">
                                            <p:txEl>
                                              <p:pRg st="1" end="1"/>
                                            </p:txEl>
                                          </p:spTgt>
                                        </p:tgtEl>
                                      </p:cBhvr>
                                    </p:animEffect>
                                    <p:animScale>
                                      <p:cBhvr>
                                        <p:cTn id="12" dur="1000" autoRev="1" fill="hold"/>
                                        <p:tgtEl>
                                          <p:spTgt spid="38">
                                            <p:txEl>
                                              <p:pRg st="1" end="1"/>
                                            </p:txEl>
                                          </p:spTgt>
                                        </p:tgtEl>
                                      </p:cBhvr>
                                      <p:by x="105000" y="105000"/>
                                    </p:animScale>
                                  </p:childTnLst>
                                </p:cTn>
                              </p:par>
                              <p:par>
                                <p:cTn id="13" presetID="8" presetClass="emph" presetSubtype="0" repeatCount="3000" fill="hold" nodeType="withEffect">
                                  <p:stCondLst>
                                    <p:cond delay="0"/>
                                  </p:stCondLst>
                                  <p:childTnLst>
                                    <p:animRot by="21600000">
                                      <p:cBhvr>
                                        <p:cTn id="14" dur="5000" fill="hold"/>
                                        <p:tgtEl>
                                          <p:spTgt spid="11"/>
                                        </p:tgtEl>
                                        <p:attrNameLst>
                                          <p:attrName>r</p:attrName>
                                        </p:attrNameLst>
                                      </p:cBhvr>
                                    </p:animRot>
                                  </p:childTnLst>
                                </p:cTn>
                              </p:par>
                              <p:par>
                                <p:cTn id="15" presetID="8" presetClass="emph" presetSubtype="0" repeatCount="3000" fill="hold" nodeType="withEffect">
                                  <p:stCondLst>
                                    <p:cond delay="0"/>
                                  </p:stCondLst>
                                  <p:childTnLst>
                                    <p:animRot by="21600000">
                                      <p:cBhvr>
                                        <p:cTn id="16" dur="5000" fill="hold"/>
                                        <p:tgtEl>
                                          <p:spTgt spid="7"/>
                                        </p:tgtEl>
                                        <p:attrNameLst>
                                          <p:attrName>r</p:attrName>
                                        </p:attrNameLst>
                                      </p:cBhvr>
                                    </p:animRot>
                                  </p:childTnLst>
                                </p:cTn>
                              </p:par>
                              <p:par>
                                <p:cTn id="17" presetID="8" presetClass="emph" presetSubtype="0" repeatCount="3000" fill="hold" nodeType="withEffect">
                                  <p:stCondLst>
                                    <p:cond delay="0"/>
                                  </p:stCondLst>
                                  <p:childTnLst>
                                    <p:animRot by="-21600000">
                                      <p:cBhvr>
                                        <p:cTn id="18" dur="5000" fill="hold"/>
                                        <p:tgtEl>
                                          <p:spTgt spid="24"/>
                                        </p:tgtEl>
                                        <p:attrNameLst>
                                          <p:attrName>r</p:attrName>
                                        </p:attrNameLst>
                                      </p:cBhvr>
                                    </p:animRot>
                                  </p:childTnLst>
                                </p:cTn>
                              </p:par>
                              <p:par>
                                <p:cTn id="19" presetID="26" presetClass="emph" presetSubtype="0" repeatCount="10000" fill="hold" grpId="0" nodeType="withEffect">
                                  <p:stCondLst>
                                    <p:cond delay="0"/>
                                  </p:stCondLst>
                                  <p:childTnLst>
                                    <p:animEffect transition="out" filter="fade">
                                      <p:cBhvr>
                                        <p:cTn id="20" dur="2000" tmFilter="0, 0; .2, .5; .8, .5; 1, 0"/>
                                        <p:tgtEl>
                                          <p:spTgt spid="38">
                                            <p:txEl>
                                              <p:pRg st="0" end="0"/>
                                            </p:txEl>
                                          </p:spTgt>
                                        </p:tgtEl>
                                      </p:cBhvr>
                                    </p:animEffect>
                                    <p:animScale>
                                      <p:cBhvr>
                                        <p:cTn id="21" dur="1000" autoRev="1" fill="hold"/>
                                        <p:tgtEl>
                                          <p:spTgt spid="38">
                                            <p:txEl>
                                              <p:pRg st="0" end="0"/>
                                            </p:txEl>
                                          </p:spTgt>
                                        </p:tgtEl>
                                      </p:cBhvr>
                                      <p:by x="105000" y="105000"/>
                                    </p:animScale>
                                  </p:childTnLst>
                                </p:cTn>
                              </p:par>
                              <p:par>
                                <p:cTn id="22" presetID="26" presetClass="emph" presetSubtype="0" repeatCount="10000" fill="hold" grpId="0" nodeType="withEffect">
                                  <p:stCondLst>
                                    <p:cond delay="0"/>
                                  </p:stCondLst>
                                  <p:childTnLst>
                                    <p:animEffect transition="out" filter="fade">
                                      <p:cBhvr>
                                        <p:cTn id="23" dur="2000" tmFilter="0, 0; .2, .5; .8, .5; 1, 0"/>
                                        <p:tgtEl>
                                          <p:spTgt spid="38">
                                            <p:txEl>
                                              <p:pRg st="1" end="1"/>
                                            </p:txEl>
                                          </p:spTgt>
                                        </p:tgtEl>
                                      </p:cBhvr>
                                    </p:animEffect>
                                    <p:animScale>
                                      <p:cBhvr>
                                        <p:cTn id="24" dur="1000" autoRev="1" fill="hold"/>
                                        <p:tgtEl>
                                          <p:spTgt spid="38">
                                            <p:txEl>
                                              <p:pRg st="1" end="1"/>
                                            </p:txEl>
                                          </p:spTgt>
                                        </p:tgtEl>
                                      </p:cBhvr>
                                      <p:by x="105000" y="105000"/>
                                    </p:animScale>
                                  </p:childTnLst>
                                </p:cTn>
                              </p:par>
                              <p:par>
                                <p:cTn id="25" presetID="8" presetClass="emph" presetSubtype="0" repeatCount="3000" fill="hold" nodeType="withEffect">
                                  <p:stCondLst>
                                    <p:cond delay="0"/>
                                  </p:stCondLst>
                                  <p:childTnLst>
                                    <p:animRot by="21600000">
                                      <p:cBhvr>
                                        <p:cTn id="26" dur="5000" fill="hold"/>
                                        <p:tgtEl>
                                          <p:spTgt spid="3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lstStyle/>
          <a:p>
            <a:r>
              <a:rPr lang="en-US" dirty="0">
                <a:solidFill>
                  <a:srgbClr val="00B050"/>
                </a:solidFill>
              </a:rPr>
              <a:t>L</a:t>
            </a:r>
            <a:r>
              <a:rPr lang="en-US" dirty="0">
                <a:solidFill>
                  <a:srgbClr val="0070C0"/>
                </a:solidFill>
              </a:rPr>
              <a:t>et’s Start with </a:t>
            </a:r>
            <a:r>
              <a:rPr lang="en-US" dirty="0">
                <a:solidFill>
                  <a:srgbClr val="00B050"/>
                </a:solidFill>
              </a:rPr>
              <a:t>S</a:t>
            </a:r>
            <a:r>
              <a:rPr lang="en-US" dirty="0">
                <a:solidFill>
                  <a:srgbClr val="0070C0"/>
                </a:solidFill>
              </a:rPr>
              <a:t>ome </a:t>
            </a:r>
            <a:r>
              <a:rPr lang="en-US" b="1" dirty="0">
                <a:solidFill>
                  <a:srgbClr val="00B050"/>
                </a:solidFill>
              </a:rPr>
              <a:t>D</a:t>
            </a:r>
            <a:r>
              <a:rPr lang="en-US" dirty="0">
                <a:solidFill>
                  <a:srgbClr val="0070C0"/>
                </a:solidFill>
              </a:rPr>
              <a:t>efinitions</a:t>
            </a:r>
          </a:p>
        </p:txBody>
      </p:sp>
      <p:sp>
        <p:nvSpPr>
          <p:cNvPr id="3" name="Content Placeholder 2"/>
          <p:cNvSpPr>
            <a:spLocks noGrp="1"/>
          </p:cNvSpPr>
          <p:nvPr>
            <p:ph idx="1"/>
          </p:nvPr>
        </p:nvSpPr>
        <p:spPr>
          <a:xfrm>
            <a:off x="486266" y="1600200"/>
            <a:ext cx="8229600" cy="4525963"/>
          </a:xfrm>
        </p:spPr>
        <p:txBody>
          <a:bodyPr/>
          <a:lstStyle/>
          <a:p>
            <a:pPr marL="0" indent="0" algn="ctr">
              <a:buNone/>
            </a:pPr>
            <a:r>
              <a:rPr lang="en-US" b="1" dirty="0" smtClean="0">
                <a:solidFill>
                  <a:srgbClr val="00B050"/>
                </a:solidFill>
              </a:rPr>
              <a:t>C</a:t>
            </a:r>
            <a:r>
              <a:rPr lang="en-US" dirty="0" smtClean="0">
                <a:solidFill>
                  <a:srgbClr val="0070C0"/>
                </a:solidFill>
              </a:rPr>
              <a:t>ulture is who we are!</a:t>
            </a:r>
          </a:p>
          <a:p>
            <a:pPr marL="0" indent="0" algn="ctr">
              <a:buNone/>
            </a:pPr>
            <a:r>
              <a:rPr lang="en-US" b="1" dirty="0" smtClean="0">
                <a:solidFill>
                  <a:srgbClr val="00B050"/>
                </a:solidFill>
              </a:rPr>
              <a:t>S</a:t>
            </a:r>
            <a:r>
              <a:rPr lang="en-US" dirty="0" smtClean="0">
                <a:solidFill>
                  <a:srgbClr val="0070C0"/>
                </a:solidFill>
              </a:rPr>
              <a:t>ocially transmitted behaviors!</a:t>
            </a:r>
          </a:p>
          <a:p>
            <a:pPr marL="0" indent="0" algn="ctr">
              <a:buNone/>
            </a:pPr>
            <a:endParaRPr lang="en-US" dirty="0" smtClean="0">
              <a:solidFill>
                <a:srgbClr val="0070C0"/>
              </a:solidFill>
            </a:endParaRPr>
          </a:p>
          <a:p>
            <a:pPr marL="0" indent="0" algn="ctr">
              <a:buNone/>
            </a:pPr>
            <a:r>
              <a:rPr lang="en-US" dirty="0" smtClean="0">
                <a:solidFill>
                  <a:srgbClr val="0070C0"/>
                </a:solidFill>
              </a:rPr>
              <a:t> </a:t>
            </a:r>
            <a:r>
              <a:rPr lang="en-US" b="1" dirty="0" smtClean="0">
                <a:solidFill>
                  <a:srgbClr val="00B050"/>
                </a:solidFill>
              </a:rPr>
              <a:t>B</a:t>
            </a:r>
            <a:r>
              <a:rPr lang="en-US" dirty="0" smtClean="0">
                <a:solidFill>
                  <a:srgbClr val="0070C0"/>
                </a:solidFill>
              </a:rPr>
              <a:t>eliefs, costumes, arts, language, ways of life and thinking, behaving, geographic location, etc.</a:t>
            </a:r>
          </a:p>
          <a:p>
            <a:pPr marL="0" indent="0" algn="ctr">
              <a:buNone/>
            </a:pPr>
            <a:endParaRPr lang="en-US" dirty="0"/>
          </a:p>
        </p:txBody>
      </p:sp>
    </p:spTree>
    <p:extLst>
      <p:ext uri="{BB962C8B-B14F-4D97-AF65-F5344CB8AC3E}">
        <p14:creationId xmlns:p14="http://schemas.microsoft.com/office/powerpoint/2010/main" val="36026334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4294967295"/>
          </p:nvPr>
        </p:nvSpPr>
        <p:spPr>
          <a:xfrm>
            <a:off x="152400" y="1219200"/>
            <a:ext cx="8839200" cy="5638800"/>
          </a:xfrm>
        </p:spPr>
        <p:txBody>
          <a:bodyPr/>
          <a:lstStyle/>
          <a:p>
            <a:pPr marL="0" indent="0" eaLnBrk="1" hangingPunct="1">
              <a:lnSpc>
                <a:spcPct val="90000"/>
              </a:lnSpc>
              <a:spcBef>
                <a:spcPct val="0"/>
              </a:spcBef>
              <a:spcAft>
                <a:spcPts val="1200"/>
              </a:spcAft>
              <a:buFont typeface="Wingdings" pitchFamily="2" charset="2"/>
              <a:buNone/>
            </a:pPr>
            <a:endParaRPr lang="en-US" altLang="en-US" sz="1600" dirty="0" smtClean="0">
              <a:ea typeface="ＭＳ Ｐゴシック" pitchFamily="34" charset="-128"/>
            </a:endParaRPr>
          </a:p>
          <a:p>
            <a:pPr marL="0" indent="0" eaLnBrk="1" hangingPunct="1">
              <a:lnSpc>
                <a:spcPct val="90000"/>
              </a:lnSpc>
              <a:spcBef>
                <a:spcPct val="0"/>
              </a:spcBef>
              <a:spcAft>
                <a:spcPts val="1200"/>
              </a:spcAft>
              <a:buFont typeface="Wingdings" pitchFamily="2" charset="2"/>
              <a:buNone/>
            </a:pPr>
            <a:endParaRPr lang="en-US" altLang="en-US" sz="1600" dirty="0" smtClean="0">
              <a:ea typeface="ＭＳ Ｐゴシック" pitchFamily="34" charset="-128"/>
            </a:endParaRPr>
          </a:p>
          <a:p>
            <a:pPr marL="0" indent="0" eaLnBrk="1" hangingPunct="1">
              <a:lnSpc>
                <a:spcPct val="90000"/>
              </a:lnSpc>
              <a:spcBef>
                <a:spcPct val="0"/>
              </a:spcBef>
              <a:spcAft>
                <a:spcPts val="1200"/>
              </a:spcAft>
              <a:buFont typeface="Wingdings" pitchFamily="2" charset="2"/>
              <a:buNone/>
            </a:pPr>
            <a:r>
              <a:rPr lang="en-US" altLang="en-US" sz="1600" dirty="0" smtClean="0">
                <a:ea typeface="ＭＳ Ｐゴシック" pitchFamily="34" charset="-128"/>
              </a:rPr>
              <a:t/>
            </a:r>
            <a:br>
              <a:rPr lang="en-US" altLang="en-US" sz="1600" dirty="0" smtClean="0">
                <a:ea typeface="ＭＳ Ｐゴシック" pitchFamily="34" charset="-128"/>
              </a:rPr>
            </a:br>
            <a:endParaRPr lang="en-US" altLang="en-US" sz="1600" dirty="0" smtClean="0">
              <a:ea typeface="ＭＳ Ｐゴシック" pitchFamily="34" charset="-128"/>
            </a:endParaRPr>
          </a:p>
          <a:p>
            <a:pPr marL="0" indent="0" eaLnBrk="1" hangingPunct="1">
              <a:lnSpc>
                <a:spcPct val="90000"/>
              </a:lnSpc>
              <a:spcBef>
                <a:spcPct val="0"/>
              </a:spcBef>
              <a:spcAft>
                <a:spcPts val="1200"/>
              </a:spcAft>
              <a:buFont typeface="Wingdings" pitchFamily="2" charset="2"/>
              <a:buNone/>
            </a:pPr>
            <a:endParaRPr lang="en-US" altLang="en-US" sz="1600" dirty="0" smtClean="0">
              <a:ea typeface="ＭＳ Ｐゴシック" pitchFamily="34" charset="-128"/>
            </a:endParaRPr>
          </a:p>
          <a:p>
            <a:pPr marL="0" indent="0" eaLnBrk="1" hangingPunct="1">
              <a:lnSpc>
                <a:spcPct val="90000"/>
              </a:lnSpc>
              <a:spcBef>
                <a:spcPct val="0"/>
              </a:spcBef>
              <a:spcAft>
                <a:spcPts val="1200"/>
              </a:spcAft>
              <a:buFont typeface="Wingdings" pitchFamily="2" charset="2"/>
              <a:buNone/>
            </a:pPr>
            <a:endParaRPr lang="en-US" altLang="en-US" sz="1600" dirty="0" smtClean="0">
              <a:ea typeface="ＭＳ Ｐゴシック" pitchFamily="34" charset="-128"/>
            </a:endParaRPr>
          </a:p>
          <a:p>
            <a:pPr marL="0" indent="0" eaLnBrk="1" hangingPunct="1">
              <a:lnSpc>
                <a:spcPct val="90000"/>
              </a:lnSpc>
              <a:spcBef>
                <a:spcPct val="0"/>
              </a:spcBef>
              <a:spcAft>
                <a:spcPts val="1200"/>
              </a:spcAft>
              <a:buFont typeface="Wingdings" pitchFamily="2" charset="2"/>
              <a:buNone/>
            </a:pPr>
            <a:endParaRPr lang="en-US" altLang="en-US" sz="1600" dirty="0">
              <a:ea typeface="ＭＳ Ｐゴシック" pitchFamily="34" charset="-128"/>
            </a:endParaRPr>
          </a:p>
          <a:p>
            <a:pPr marL="0" indent="0" eaLnBrk="1" hangingPunct="1">
              <a:lnSpc>
                <a:spcPct val="90000"/>
              </a:lnSpc>
              <a:spcBef>
                <a:spcPct val="0"/>
              </a:spcBef>
              <a:spcAft>
                <a:spcPts val="1200"/>
              </a:spcAft>
              <a:buFont typeface="Wingdings" pitchFamily="2" charset="2"/>
              <a:buNone/>
            </a:pPr>
            <a:endParaRPr lang="en-US" altLang="en-US" sz="1600" dirty="0" smtClean="0">
              <a:ea typeface="ＭＳ Ｐゴシック" pitchFamily="34" charset="-128"/>
            </a:endParaRPr>
          </a:p>
          <a:p>
            <a:pPr marL="0" indent="0" eaLnBrk="1" hangingPunct="1">
              <a:lnSpc>
                <a:spcPct val="90000"/>
              </a:lnSpc>
              <a:spcBef>
                <a:spcPct val="0"/>
              </a:spcBef>
              <a:spcAft>
                <a:spcPts val="1200"/>
              </a:spcAft>
              <a:buFont typeface="Wingdings" pitchFamily="2" charset="2"/>
              <a:buNone/>
            </a:pPr>
            <a:endParaRPr lang="en-US" altLang="en-US" sz="1600" dirty="0">
              <a:ea typeface="ＭＳ Ｐゴシック" pitchFamily="34" charset="-128"/>
            </a:endParaRPr>
          </a:p>
          <a:p>
            <a:pPr marL="0" indent="0" eaLnBrk="1" hangingPunct="1">
              <a:lnSpc>
                <a:spcPct val="90000"/>
              </a:lnSpc>
              <a:spcBef>
                <a:spcPct val="0"/>
              </a:spcBef>
              <a:spcAft>
                <a:spcPts val="1200"/>
              </a:spcAft>
              <a:buFont typeface="Wingdings" pitchFamily="2" charset="2"/>
              <a:buNone/>
            </a:pPr>
            <a:endParaRPr lang="en-US" altLang="en-US" sz="1600" dirty="0" smtClean="0">
              <a:ea typeface="ＭＳ Ｐゴシック" pitchFamily="34" charset="-128"/>
            </a:endParaRPr>
          </a:p>
          <a:p>
            <a:pPr marL="0" indent="0" eaLnBrk="1" hangingPunct="1">
              <a:lnSpc>
                <a:spcPct val="90000"/>
              </a:lnSpc>
              <a:spcBef>
                <a:spcPct val="0"/>
              </a:spcBef>
              <a:spcAft>
                <a:spcPts val="1200"/>
              </a:spcAft>
              <a:buFont typeface="Wingdings" pitchFamily="2" charset="2"/>
              <a:buNone/>
            </a:pPr>
            <a:endParaRPr lang="en-US" altLang="en-US" sz="1600" dirty="0">
              <a:ea typeface="ＭＳ Ｐゴシック" pitchFamily="34" charset="-128"/>
            </a:endParaRPr>
          </a:p>
          <a:p>
            <a:pPr marL="0" indent="0" eaLnBrk="1" hangingPunct="1">
              <a:lnSpc>
                <a:spcPct val="90000"/>
              </a:lnSpc>
              <a:spcBef>
                <a:spcPct val="0"/>
              </a:spcBef>
              <a:spcAft>
                <a:spcPts val="1200"/>
              </a:spcAft>
              <a:buFont typeface="Wingdings" pitchFamily="2" charset="2"/>
              <a:buNone/>
            </a:pPr>
            <a:endParaRPr lang="en-US" altLang="en-US" sz="1600" dirty="0" smtClean="0">
              <a:ea typeface="ＭＳ Ｐゴシック" pitchFamily="34" charset="-128"/>
            </a:endParaRPr>
          </a:p>
          <a:p>
            <a:pPr marL="0" indent="0" eaLnBrk="1" hangingPunct="1">
              <a:lnSpc>
                <a:spcPct val="90000"/>
              </a:lnSpc>
              <a:spcBef>
                <a:spcPct val="0"/>
              </a:spcBef>
              <a:spcAft>
                <a:spcPts val="1200"/>
              </a:spcAft>
              <a:buFont typeface="Wingdings" pitchFamily="2" charset="2"/>
              <a:buNone/>
            </a:pPr>
            <a:endParaRPr lang="en-US" altLang="en-US" sz="1600" dirty="0">
              <a:ea typeface="ＭＳ Ｐゴシック" pitchFamily="34" charset="-128"/>
            </a:endParaRPr>
          </a:p>
          <a:p>
            <a:pPr marL="0" indent="0" algn="r" eaLnBrk="1" hangingPunct="1">
              <a:lnSpc>
                <a:spcPct val="90000"/>
              </a:lnSpc>
              <a:spcBef>
                <a:spcPct val="0"/>
              </a:spcBef>
              <a:spcAft>
                <a:spcPts val="1200"/>
              </a:spcAft>
              <a:buFont typeface="Wingdings" pitchFamily="2" charset="2"/>
              <a:buNone/>
            </a:pPr>
            <a:r>
              <a:rPr lang="en-US" altLang="en-US" sz="1200" dirty="0" smtClean="0">
                <a:solidFill>
                  <a:srgbClr val="00B0F0"/>
                </a:solidFill>
                <a:ea typeface="ＭＳ Ｐゴシック" pitchFamily="34" charset="-128"/>
              </a:rPr>
              <a:t>Image source: James </a:t>
            </a:r>
            <a:r>
              <a:rPr lang="en-US" altLang="en-US" sz="1200" dirty="0" err="1" smtClean="0">
                <a:solidFill>
                  <a:srgbClr val="00B0F0"/>
                </a:solidFill>
                <a:ea typeface="ＭＳ Ｐゴシック" pitchFamily="34" charset="-128"/>
              </a:rPr>
              <a:t>Penstone</a:t>
            </a:r>
            <a:r>
              <a:rPr lang="en-US" altLang="en-US" sz="1200" dirty="0" smtClean="0">
                <a:solidFill>
                  <a:srgbClr val="00B0F0"/>
                </a:solidFill>
                <a:ea typeface="ＭＳ Ｐゴシック" pitchFamily="34" charset="-128"/>
              </a:rPr>
              <a:t>, http://opengecko.com/interculturalism/visualising-the-iceberg-model-of-culture/</a:t>
            </a:r>
          </a:p>
        </p:txBody>
      </p:sp>
      <p:pic>
        <p:nvPicPr>
          <p:cNvPr id="12292" name="Content Placeholder 3" descr="Cultural-Iceberg ima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685800"/>
            <a:ext cx="3962400" cy="488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8600" y="685800"/>
            <a:ext cx="2133600" cy="2123658"/>
          </a:xfrm>
          <a:prstGeom prst="rect">
            <a:avLst/>
          </a:prstGeom>
          <a:noFill/>
        </p:spPr>
        <p:txBody>
          <a:bodyPr wrap="square" rtlCol="0">
            <a:spAutoFit/>
          </a:bodyPr>
          <a:lstStyle/>
          <a:p>
            <a:r>
              <a:rPr lang="en-US" sz="4400" dirty="0" smtClean="0">
                <a:solidFill>
                  <a:srgbClr val="00B050"/>
                </a:solidFill>
              </a:rPr>
              <a:t>C</a:t>
            </a:r>
            <a:r>
              <a:rPr lang="en-US" sz="4400" dirty="0" smtClean="0">
                <a:solidFill>
                  <a:srgbClr val="0070C0"/>
                </a:solidFill>
              </a:rPr>
              <a:t>ulture is an </a:t>
            </a:r>
            <a:r>
              <a:rPr lang="en-US" sz="4400" dirty="0" smtClean="0">
                <a:solidFill>
                  <a:srgbClr val="00B050"/>
                </a:solidFill>
              </a:rPr>
              <a:t>I</a:t>
            </a:r>
            <a:r>
              <a:rPr lang="en-US" sz="4400" dirty="0" smtClean="0">
                <a:solidFill>
                  <a:srgbClr val="0070C0"/>
                </a:solidFill>
              </a:rPr>
              <a:t>ceberg</a:t>
            </a:r>
            <a:endParaRPr lang="es-MX" sz="4400" dirty="0">
              <a:solidFill>
                <a:srgbClr val="0070C0"/>
              </a:solidFill>
            </a:endParaRPr>
          </a:p>
        </p:txBody>
      </p:sp>
    </p:spTree>
    <p:extLst>
      <p:ext uri="{BB962C8B-B14F-4D97-AF65-F5344CB8AC3E}">
        <p14:creationId xmlns:p14="http://schemas.microsoft.com/office/powerpoint/2010/main" val="251178195"/>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81001"/>
            <a:ext cx="7609096" cy="4343400"/>
          </a:xfrm>
        </p:spPr>
        <p:txBody>
          <a:bodyPr>
            <a:normAutofit fontScale="92500" lnSpcReduction="20000"/>
          </a:bodyPr>
          <a:lstStyle/>
          <a:p>
            <a:pPr marL="0" indent="0" algn="ctr">
              <a:buNone/>
            </a:pPr>
            <a:endParaRPr lang="en-US" b="1" dirty="0" smtClean="0">
              <a:solidFill>
                <a:srgbClr val="00B050"/>
              </a:solidFill>
            </a:endParaRPr>
          </a:p>
          <a:p>
            <a:pPr marL="0" indent="0" algn="ctr">
              <a:buNone/>
            </a:pPr>
            <a:r>
              <a:rPr lang="en-US" b="1" dirty="0" smtClean="0">
                <a:solidFill>
                  <a:srgbClr val="00B050"/>
                </a:solidFill>
                <a:latin typeface="+mj-lt"/>
              </a:rPr>
              <a:t>W</a:t>
            </a:r>
            <a:r>
              <a:rPr lang="en-US" dirty="0" smtClean="0">
                <a:solidFill>
                  <a:srgbClr val="0070C0"/>
                </a:solidFill>
                <a:latin typeface="+mj-lt"/>
              </a:rPr>
              <a:t>hat is a </a:t>
            </a:r>
            <a:r>
              <a:rPr lang="en-US" b="1" dirty="0" smtClean="0">
                <a:solidFill>
                  <a:srgbClr val="00B050"/>
                </a:solidFill>
                <a:latin typeface="+mj-lt"/>
              </a:rPr>
              <a:t>M</a:t>
            </a:r>
            <a:r>
              <a:rPr lang="en-US" dirty="0" smtClean="0">
                <a:solidFill>
                  <a:srgbClr val="0070C0"/>
                </a:solidFill>
                <a:latin typeface="+mj-lt"/>
              </a:rPr>
              <a:t>ulticultural </a:t>
            </a:r>
            <a:r>
              <a:rPr lang="en-US" b="1" dirty="0" smtClean="0">
                <a:solidFill>
                  <a:srgbClr val="00B050"/>
                </a:solidFill>
                <a:latin typeface="+mj-lt"/>
              </a:rPr>
              <a:t>E</a:t>
            </a:r>
            <a:r>
              <a:rPr lang="en-US" dirty="0" smtClean="0">
                <a:solidFill>
                  <a:srgbClr val="0070C0"/>
                </a:solidFill>
                <a:latin typeface="+mj-lt"/>
              </a:rPr>
              <a:t>nvironment </a:t>
            </a:r>
            <a:r>
              <a:rPr lang="en-US" dirty="0" smtClean="0">
                <a:solidFill>
                  <a:srgbClr val="00B050"/>
                </a:solidFill>
                <a:latin typeface="+mj-lt"/>
              </a:rPr>
              <a:t>(ME)?</a:t>
            </a:r>
          </a:p>
          <a:p>
            <a:pPr marL="0" indent="0">
              <a:buNone/>
            </a:pPr>
            <a:endParaRPr lang="en-US" dirty="0">
              <a:solidFill>
                <a:srgbClr val="0070C0"/>
              </a:solidFill>
              <a:latin typeface="+mj-lt"/>
            </a:endParaRPr>
          </a:p>
          <a:p>
            <a:pPr marL="0" indent="0">
              <a:buNone/>
            </a:pPr>
            <a:r>
              <a:rPr lang="en-US" dirty="0" smtClean="0">
                <a:solidFill>
                  <a:srgbClr val="0070C0"/>
                </a:solidFill>
                <a:latin typeface="+mj-lt"/>
              </a:rPr>
              <a:t>ME </a:t>
            </a:r>
            <a:r>
              <a:rPr lang="en-US" dirty="0">
                <a:solidFill>
                  <a:srgbClr val="0070C0"/>
                </a:solidFill>
                <a:latin typeface="+mj-lt"/>
              </a:rPr>
              <a:t>i</a:t>
            </a:r>
            <a:r>
              <a:rPr lang="en-US" dirty="0" smtClean="0">
                <a:solidFill>
                  <a:srgbClr val="0070C0"/>
                </a:solidFill>
                <a:latin typeface="+mj-lt"/>
              </a:rPr>
              <a:t>ncludes </a:t>
            </a:r>
            <a:r>
              <a:rPr lang="en-US" dirty="0">
                <a:solidFill>
                  <a:srgbClr val="0070C0"/>
                </a:solidFill>
                <a:latin typeface="+mj-lt"/>
              </a:rPr>
              <a:t>people from different </a:t>
            </a:r>
            <a:r>
              <a:rPr lang="en-US" dirty="0" smtClean="0">
                <a:solidFill>
                  <a:srgbClr val="0070C0"/>
                </a:solidFill>
                <a:latin typeface="+mj-lt"/>
              </a:rPr>
              <a:t>gender, age, race, ethnicity, </a:t>
            </a:r>
            <a:r>
              <a:rPr lang="en-US" dirty="0">
                <a:solidFill>
                  <a:srgbClr val="0070C0"/>
                </a:solidFill>
                <a:latin typeface="+mj-lt"/>
              </a:rPr>
              <a:t>economic status, sexual </a:t>
            </a:r>
            <a:r>
              <a:rPr lang="en-US" dirty="0" smtClean="0">
                <a:solidFill>
                  <a:srgbClr val="0070C0"/>
                </a:solidFill>
                <a:latin typeface="+mj-lt"/>
              </a:rPr>
              <a:t>orientation, country </a:t>
            </a:r>
            <a:r>
              <a:rPr lang="en-US" dirty="0">
                <a:solidFill>
                  <a:srgbClr val="0070C0"/>
                </a:solidFill>
                <a:latin typeface="+mj-lt"/>
              </a:rPr>
              <a:t>of origin, </a:t>
            </a:r>
            <a:r>
              <a:rPr lang="en-US" dirty="0" smtClean="0">
                <a:solidFill>
                  <a:srgbClr val="0070C0"/>
                </a:solidFill>
                <a:latin typeface="+mj-lt"/>
              </a:rPr>
              <a:t>language, nationality, or physical/mental ability. </a:t>
            </a:r>
          </a:p>
          <a:p>
            <a:pPr marL="0" indent="0">
              <a:buNone/>
            </a:pPr>
            <a:endParaRPr lang="en-US" dirty="0">
              <a:solidFill>
                <a:srgbClr val="0070C0"/>
              </a:solidFill>
              <a:latin typeface="+mj-lt"/>
            </a:endParaRPr>
          </a:p>
          <a:p>
            <a:pPr marL="0" indent="0">
              <a:buNone/>
            </a:pPr>
            <a:r>
              <a:rPr lang="en-US" dirty="0" smtClean="0">
                <a:solidFill>
                  <a:srgbClr val="0070C0"/>
                </a:solidFill>
                <a:latin typeface="+mj-lt"/>
              </a:rPr>
              <a:t>It also includes people from different generations, levels of education, etc.</a:t>
            </a:r>
            <a:endParaRPr lang="en-US" dirty="0">
              <a:solidFill>
                <a:srgbClr val="0070C0"/>
              </a:solidFill>
              <a:latin typeface="+mj-lt"/>
            </a:endParaRPr>
          </a:p>
          <a:p>
            <a:pPr marL="0" indent="0">
              <a:buNone/>
            </a:pPr>
            <a:endParaRPr lang="en-US" dirty="0"/>
          </a:p>
        </p:txBody>
      </p:sp>
      <p:pic>
        <p:nvPicPr>
          <p:cNvPr id="19" name="Picture 2" descr="C:\Users\fabregm\AppData\Local\Microsoft\Windows\Temporary Internet Files\Content.Outlook\8A1JW672\IMG_11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887" y="4267200"/>
            <a:ext cx="2197100" cy="2197100"/>
          </a:xfrm>
          <a:prstGeom prst="rect">
            <a:avLst/>
          </a:prstGeom>
          <a:noFill/>
          <a:extLst>
            <a:ext uri="{909E8E84-426E-40DD-AFC4-6F175D3DCCD1}">
              <a14:hiddenFill xmlns:a14="http://schemas.microsoft.com/office/drawing/2010/main">
                <a:solidFill>
                  <a:srgbClr val="FFFFFF"/>
                </a:solidFill>
              </a14:hiddenFill>
            </a:ext>
          </a:extLst>
        </p:spPr>
      </p:pic>
      <p:sp>
        <p:nvSpPr>
          <p:cNvPr id="20" name="Right Arrow 19"/>
          <p:cNvSpPr/>
          <p:nvPr/>
        </p:nvSpPr>
        <p:spPr>
          <a:xfrm>
            <a:off x="3676455" y="4495800"/>
            <a:ext cx="2495746" cy="1295400"/>
          </a:xfrm>
          <a:prstGeom prst="rightArrow">
            <a:avLst/>
          </a:prstGeom>
          <a:solidFill>
            <a:srgbClr val="ED5A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1400" b="1" dirty="0" smtClean="0">
                <a:solidFill>
                  <a:schemeClr val="tx1"/>
                </a:solidFill>
              </a:rPr>
              <a:t>It is crazy! It prints while you are writing</a:t>
            </a:r>
          </a:p>
          <a:p>
            <a:pPr algn="ctr"/>
            <a:endParaRPr lang="en-US" sz="1400" dirty="0"/>
          </a:p>
        </p:txBody>
      </p:sp>
    </p:spTree>
    <p:extLst>
      <p:ext uri="{BB962C8B-B14F-4D97-AF65-F5344CB8AC3E}">
        <p14:creationId xmlns:p14="http://schemas.microsoft.com/office/powerpoint/2010/main" val="13509716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382000" cy="5516563"/>
          </a:xfrm>
        </p:spPr>
        <p:txBody>
          <a:bodyPr/>
          <a:lstStyle/>
          <a:p>
            <a:pPr marL="0" indent="0" algn="ctr">
              <a:buNone/>
            </a:pPr>
            <a:r>
              <a:rPr lang="en-US" dirty="0">
                <a:solidFill>
                  <a:srgbClr val="0070C0"/>
                </a:solidFill>
              </a:rPr>
              <a:t>A</a:t>
            </a:r>
            <a:r>
              <a:rPr lang="en-US" dirty="0" smtClean="0">
                <a:solidFill>
                  <a:srgbClr val="0070C0"/>
                </a:solidFill>
              </a:rPr>
              <a:t>nd </a:t>
            </a:r>
            <a:r>
              <a:rPr lang="en-US" b="1" dirty="0" smtClean="0">
                <a:solidFill>
                  <a:srgbClr val="00B050"/>
                </a:solidFill>
              </a:rPr>
              <a:t>A</a:t>
            </a:r>
            <a:r>
              <a:rPr lang="en-US" dirty="0" smtClean="0">
                <a:solidFill>
                  <a:srgbClr val="0070C0"/>
                </a:solidFill>
              </a:rPr>
              <a:t>ccess to </a:t>
            </a:r>
            <a:r>
              <a:rPr lang="en-US" b="1" dirty="0" smtClean="0">
                <a:solidFill>
                  <a:srgbClr val="00B050"/>
                </a:solidFill>
              </a:rPr>
              <a:t>T</a:t>
            </a:r>
            <a:r>
              <a:rPr lang="en-US" dirty="0" smtClean="0">
                <a:solidFill>
                  <a:srgbClr val="0070C0"/>
                </a:solidFill>
              </a:rPr>
              <a:t>echnology</a:t>
            </a:r>
          </a:p>
          <a:p>
            <a:endParaRPr lang="en-US" dirty="0"/>
          </a:p>
        </p:txBody>
      </p:sp>
      <p:pic>
        <p:nvPicPr>
          <p:cNvPr id="6146" name="Picture 2" descr="C:\Users\fabregm\AppData\Local\Microsoft\Windows\Temporary Internet Files\Content.Outlook\8A1JW672\IMG_32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981200"/>
            <a:ext cx="3180398"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5068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endParaRPr lang="en-US" dirty="0" smtClean="0">
              <a:solidFill>
                <a:srgbClr val="ED5A09"/>
              </a:solidFill>
            </a:endParaRPr>
          </a:p>
          <a:p>
            <a:pPr marL="0" indent="0" algn="ctr">
              <a:buNone/>
            </a:pPr>
            <a:r>
              <a:rPr lang="en-US" b="1" dirty="0" smtClean="0">
                <a:solidFill>
                  <a:srgbClr val="00B050"/>
                </a:solidFill>
              </a:rPr>
              <a:t>B</a:t>
            </a:r>
            <a:r>
              <a:rPr lang="en-US" b="1" dirty="0" smtClean="0">
                <a:solidFill>
                  <a:srgbClr val="0070C0"/>
                </a:solidFill>
              </a:rPr>
              <a:t>eing in a </a:t>
            </a:r>
            <a:r>
              <a:rPr lang="en-US" b="1" dirty="0" smtClean="0">
                <a:solidFill>
                  <a:srgbClr val="00B050"/>
                </a:solidFill>
              </a:rPr>
              <a:t>M</a:t>
            </a:r>
            <a:r>
              <a:rPr lang="en-US" b="1" dirty="0" smtClean="0">
                <a:solidFill>
                  <a:srgbClr val="0070C0"/>
                </a:solidFill>
              </a:rPr>
              <a:t>ulticultural </a:t>
            </a:r>
            <a:r>
              <a:rPr lang="en-US" b="1" dirty="0" smtClean="0">
                <a:solidFill>
                  <a:srgbClr val="00B050"/>
                </a:solidFill>
              </a:rPr>
              <a:t>E</a:t>
            </a:r>
            <a:r>
              <a:rPr lang="en-US" b="1" dirty="0" smtClean="0">
                <a:solidFill>
                  <a:srgbClr val="0070C0"/>
                </a:solidFill>
              </a:rPr>
              <a:t>nvironment is not the same as knowing how to work in a </a:t>
            </a:r>
            <a:r>
              <a:rPr lang="en-US" b="1" dirty="0" smtClean="0">
                <a:solidFill>
                  <a:srgbClr val="00B050"/>
                </a:solidFill>
              </a:rPr>
              <a:t>D</a:t>
            </a:r>
            <a:r>
              <a:rPr lang="en-US" b="1" dirty="0" smtClean="0">
                <a:solidFill>
                  <a:srgbClr val="0070C0"/>
                </a:solidFill>
              </a:rPr>
              <a:t>iverse </a:t>
            </a:r>
            <a:r>
              <a:rPr lang="en-US" b="1" dirty="0" smtClean="0">
                <a:solidFill>
                  <a:srgbClr val="00B050"/>
                </a:solidFill>
              </a:rPr>
              <a:t>S</a:t>
            </a:r>
            <a:r>
              <a:rPr lang="en-US" b="1" dirty="0" smtClean="0">
                <a:solidFill>
                  <a:srgbClr val="0070C0"/>
                </a:solidFill>
              </a:rPr>
              <a:t>ociety</a:t>
            </a:r>
          </a:p>
          <a:p>
            <a:pPr marL="0" indent="0" algn="ctr">
              <a:buNone/>
            </a:pPr>
            <a:endParaRPr lang="en-US" dirty="0"/>
          </a:p>
        </p:txBody>
      </p:sp>
      <p:pic>
        <p:nvPicPr>
          <p:cNvPr id="19" name="Picture 2" descr="C:\Users\fabregm\AppData\Local\Microsoft\Windows\Temporary Internet Files\Content.Outlook\8A1JW672\IMG_13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558" y="457200"/>
            <a:ext cx="2762418" cy="207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0850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D</a:t>
            </a:r>
            <a:r>
              <a:rPr lang="en-US" b="1" dirty="0" smtClean="0">
                <a:solidFill>
                  <a:srgbClr val="0070C0"/>
                </a:solidFill>
              </a:rPr>
              <a:t>iversity</a:t>
            </a:r>
            <a:endParaRPr lang="en-US" b="1" dirty="0">
              <a:solidFill>
                <a:srgbClr val="0070C0"/>
              </a:solidFill>
            </a:endParaRPr>
          </a:p>
        </p:txBody>
      </p:sp>
      <p:sp>
        <p:nvSpPr>
          <p:cNvPr id="3" name="Content Placeholder 2"/>
          <p:cNvSpPr>
            <a:spLocks noGrp="1"/>
          </p:cNvSpPr>
          <p:nvPr>
            <p:ph idx="1"/>
          </p:nvPr>
        </p:nvSpPr>
        <p:spPr/>
        <p:txBody>
          <a:bodyPr>
            <a:normAutofit lnSpcReduction="10000"/>
          </a:bodyPr>
          <a:lstStyle/>
          <a:p>
            <a:pPr marL="0" indent="0">
              <a:buNone/>
            </a:pPr>
            <a:endParaRPr lang="en-US" dirty="0" smtClean="0"/>
          </a:p>
          <a:p>
            <a:pPr marL="0" indent="0">
              <a:buNone/>
            </a:pPr>
            <a:r>
              <a:rPr lang="en-US" dirty="0" smtClean="0">
                <a:solidFill>
                  <a:srgbClr val="0070C0"/>
                </a:solidFill>
              </a:rPr>
              <a:t>“Knowing </a:t>
            </a:r>
            <a:r>
              <a:rPr lang="en-US" dirty="0">
                <a:solidFill>
                  <a:srgbClr val="0070C0"/>
                </a:solidFill>
              </a:rPr>
              <a:t>how to </a:t>
            </a:r>
            <a:r>
              <a:rPr lang="en-US" sz="4800" b="1" dirty="0">
                <a:solidFill>
                  <a:srgbClr val="00B050"/>
                </a:solidFill>
              </a:rPr>
              <a:t>relate</a:t>
            </a:r>
            <a:r>
              <a:rPr lang="en-US" sz="4800" dirty="0">
                <a:solidFill>
                  <a:srgbClr val="0070C0"/>
                </a:solidFill>
              </a:rPr>
              <a:t> </a:t>
            </a:r>
            <a:r>
              <a:rPr lang="en-US" dirty="0">
                <a:solidFill>
                  <a:srgbClr val="0070C0"/>
                </a:solidFill>
              </a:rPr>
              <a:t>to those qualities and conditions that </a:t>
            </a:r>
            <a:r>
              <a:rPr lang="en-US" dirty="0" smtClean="0">
                <a:solidFill>
                  <a:srgbClr val="0070C0"/>
                </a:solidFill>
              </a:rPr>
              <a:t>are different </a:t>
            </a:r>
            <a:r>
              <a:rPr lang="en-US" dirty="0">
                <a:solidFill>
                  <a:srgbClr val="0070C0"/>
                </a:solidFill>
              </a:rPr>
              <a:t>from our own and outside the groups to which we belong” </a:t>
            </a:r>
            <a:endParaRPr lang="en-US" dirty="0" smtClean="0">
              <a:solidFill>
                <a:srgbClr val="0070C0"/>
              </a:solidFill>
            </a:endParaRPr>
          </a:p>
          <a:p>
            <a:pPr marL="0" indent="0">
              <a:buNone/>
            </a:pPr>
            <a:endParaRPr lang="en-US" dirty="0">
              <a:solidFill>
                <a:srgbClr val="0070C0"/>
              </a:solidFill>
            </a:endParaRPr>
          </a:p>
          <a:p>
            <a:pPr marL="0" indent="0">
              <a:buNone/>
            </a:pPr>
            <a:endParaRPr lang="en-US" dirty="0"/>
          </a:p>
          <a:p>
            <a:pPr marL="0" indent="0" algn="r">
              <a:buNone/>
            </a:pPr>
            <a:r>
              <a:rPr lang="en-US" sz="1900" dirty="0" smtClean="0">
                <a:solidFill>
                  <a:srgbClr val="0070C0"/>
                </a:solidFill>
              </a:rPr>
              <a:t>Iowa </a:t>
            </a:r>
            <a:r>
              <a:rPr lang="en-US" sz="1900" dirty="0">
                <a:solidFill>
                  <a:srgbClr val="0070C0"/>
                </a:solidFill>
              </a:rPr>
              <a:t>State </a:t>
            </a:r>
            <a:r>
              <a:rPr lang="en-US" sz="1900" dirty="0" smtClean="0">
                <a:solidFill>
                  <a:srgbClr val="0070C0"/>
                </a:solidFill>
              </a:rPr>
              <a:t>University. College </a:t>
            </a:r>
            <a:r>
              <a:rPr lang="en-US" sz="1900" dirty="0">
                <a:solidFill>
                  <a:srgbClr val="0070C0"/>
                </a:solidFill>
              </a:rPr>
              <a:t>of Liberal Arts, </a:t>
            </a:r>
            <a:r>
              <a:rPr lang="en-US" sz="1900" dirty="0" smtClean="0">
                <a:solidFill>
                  <a:srgbClr val="0070C0"/>
                </a:solidFill>
              </a:rPr>
              <a:t>¶ 7</a:t>
            </a:r>
          </a:p>
          <a:p>
            <a:pPr marL="0" indent="0" algn="r">
              <a:buNone/>
            </a:pPr>
            <a:endParaRPr lang="en-US" sz="1900" dirty="0"/>
          </a:p>
        </p:txBody>
      </p:sp>
      <p:sp>
        <p:nvSpPr>
          <p:cNvPr id="20" name="10 CuadroTexto"/>
          <p:cNvSpPr txBox="1"/>
          <p:nvPr/>
        </p:nvSpPr>
        <p:spPr>
          <a:xfrm>
            <a:off x="8345109" y="5972046"/>
            <a:ext cx="341691" cy="276354"/>
          </a:xfrm>
          <a:prstGeom prst="rect">
            <a:avLst/>
          </a:prstGeom>
          <a:noFill/>
        </p:spPr>
        <p:txBody>
          <a:bodyPr wrap="square" rtlCol="0">
            <a:spAutoFit/>
          </a:bodyPr>
          <a:lstStyle/>
          <a:p>
            <a:fld id="{004C7A88-1DE1-4E61-BF04-F11FDF823843}" type="slidenum">
              <a:rPr lang="es-MX" sz="1600" b="1" smtClean="0">
                <a:solidFill>
                  <a:schemeClr val="accent6">
                    <a:lumMod val="75000"/>
                  </a:schemeClr>
                </a:solidFill>
              </a:rPr>
              <a:pPr/>
              <a:t>17</a:t>
            </a:fld>
            <a:endParaRPr lang="es-MX" sz="1600" b="1" dirty="0">
              <a:solidFill>
                <a:schemeClr val="accent6">
                  <a:lumMod val="75000"/>
                </a:schemeClr>
              </a:solidFill>
            </a:endParaRPr>
          </a:p>
        </p:txBody>
      </p:sp>
    </p:spTree>
    <p:extLst>
      <p:ext uri="{BB962C8B-B14F-4D97-AF65-F5344CB8AC3E}">
        <p14:creationId xmlns:p14="http://schemas.microsoft.com/office/powerpoint/2010/main" val="27447115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0" indent="0">
              <a:buNone/>
            </a:pPr>
            <a:endParaRPr lang="en-US" dirty="0" smtClean="0"/>
          </a:p>
          <a:p>
            <a:pPr marL="0" indent="0">
              <a:buNone/>
            </a:pPr>
            <a:endParaRPr lang="en-US" dirty="0"/>
          </a:p>
          <a:p>
            <a:pPr marL="0" indent="0">
              <a:buNone/>
            </a:pPr>
            <a:endParaRPr lang="en-US" dirty="0"/>
          </a:p>
          <a:p>
            <a:pPr marL="514350" indent="-514350">
              <a:buAutoNum type="arabicParenR"/>
            </a:pPr>
            <a:r>
              <a:rPr lang="en-US" dirty="0" smtClean="0">
                <a:solidFill>
                  <a:srgbClr val="0070C0"/>
                </a:solidFill>
              </a:rPr>
              <a:t>To feel comfortable interacting </a:t>
            </a:r>
            <a:r>
              <a:rPr lang="en-US" dirty="0">
                <a:solidFill>
                  <a:srgbClr val="0070C0"/>
                </a:solidFill>
              </a:rPr>
              <a:t>with </a:t>
            </a:r>
            <a:r>
              <a:rPr lang="en-US" dirty="0" smtClean="0">
                <a:solidFill>
                  <a:srgbClr val="0070C0"/>
                </a:solidFill>
              </a:rPr>
              <a:t>people </a:t>
            </a:r>
            <a:r>
              <a:rPr lang="en-US" dirty="0">
                <a:solidFill>
                  <a:srgbClr val="0070C0"/>
                </a:solidFill>
              </a:rPr>
              <a:t>from other </a:t>
            </a:r>
            <a:r>
              <a:rPr lang="en-US" dirty="0" smtClean="0">
                <a:solidFill>
                  <a:srgbClr val="0070C0"/>
                </a:solidFill>
              </a:rPr>
              <a:t>cultures.</a:t>
            </a:r>
          </a:p>
          <a:p>
            <a:pPr marL="514350" indent="-514350">
              <a:buAutoNum type="arabicParenR"/>
            </a:pPr>
            <a:r>
              <a:rPr lang="en-US" dirty="0" smtClean="0">
                <a:solidFill>
                  <a:srgbClr val="0070C0"/>
                </a:solidFill>
              </a:rPr>
              <a:t>To make </a:t>
            </a:r>
            <a:r>
              <a:rPr lang="en-US" dirty="0">
                <a:solidFill>
                  <a:srgbClr val="0070C0"/>
                </a:solidFill>
              </a:rPr>
              <a:t>people from </a:t>
            </a:r>
            <a:r>
              <a:rPr lang="en-US" dirty="0" smtClean="0">
                <a:solidFill>
                  <a:srgbClr val="0070C0"/>
                </a:solidFill>
              </a:rPr>
              <a:t>other </a:t>
            </a:r>
            <a:r>
              <a:rPr lang="en-US" dirty="0">
                <a:solidFill>
                  <a:srgbClr val="0070C0"/>
                </a:solidFill>
              </a:rPr>
              <a:t>cultures </a:t>
            </a:r>
            <a:r>
              <a:rPr lang="en-US" dirty="0" smtClean="0">
                <a:solidFill>
                  <a:srgbClr val="0070C0"/>
                </a:solidFill>
              </a:rPr>
              <a:t>feel comfortable  when you are working with them</a:t>
            </a:r>
            <a:r>
              <a:rPr lang="en-US" dirty="0">
                <a:solidFill>
                  <a:srgbClr val="0070C0"/>
                </a:solidFill>
              </a:rPr>
              <a:t>.</a:t>
            </a:r>
            <a:endParaRPr lang="en-US" sz="4400" dirty="0">
              <a:solidFill>
                <a:srgbClr val="0070C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66700"/>
            <a:ext cx="2418381"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10 CuadroTexto"/>
          <p:cNvSpPr txBox="1"/>
          <p:nvPr/>
        </p:nvSpPr>
        <p:spPr>
          <a:xfrm>
            <a:off x="8153400" y="5986046"/>
            <a:ext cx="457249" cy="338554"/>
          </a:xfrm>
          <a:prstGeom prst="rect">
            <a:avLst/>
          </a:prstGeom>
          <a:noFill/>
        </p:spPr>
        <p:txBody>
          <a:bodyPr wrap="square" rtlCol="0">
            <a:spAutoFit/>
          </a:bodyPr>
          <a:lstStyle/>
          <a:p>
            <a:fld id="{004C7A88-1DE1-4E61-BF04-F11FDF823843}" type="slidenum">
              <a:rPr lang="es-MX" sz="1600" b="1" smtClean="0">
                <a:solidFill>
                  <a:schemeClr val="accent6">
                    <a:lumMod val="75000"/>
                  </a:schemeClr>
                </a:solidFill>
              </a:rPr>
              <a:pPr/>
              <a:t>18</a:t>
            </a:fld>
            <a:endParaRPr lang="es-MX" sz="1600" b="1" dirty="0">
              <a:solidFill>
                <a:schemeClr val="accent6">
                  <a:lumMod val="75000"/>
                </a:schemeClr>
              </a:solidFill>
            </a:endParaRPr>
          </a:p>
        </p:txBody>
      </p:sp>
      <p:sp>
        <p:nvSpPr>
          <p:cNvPr id="5" name="TextBox 4"/>
          <p:cNvSpPr txBox="1"/>
          <p:nvPr/>
        </p:nvSpPr>
        <p:spPr>
          <a:xfrm rot="9412600" flipV="1">
            <a:off x="4725133" y="689547"/>
            <a:ext cx="3870608" cy="1754326"/>
          </a:xfrm>
          <a:prstGeom prst="rect">
            <a:avLst/>
          </a:prstGeom>
          <a:noFill/>
        </p:spPr>
        <p:txBody>
          <a:bodyPr wrap="square" rtlCol="0">
            <a:spAutoFit/>
          </a:bodyPr>
          <a:lstStyle/>
          <a:p>
            <a:pPr algn="ctr"/>
            <a:r>
              <a:rPr lang="en-US" sz="5400" b="1" dirty="0" smtClean="0">
                <a:solidFill>
                  <a:srgbClr val="00B050"/>
                </a:solidFill>
                <a:latin typeface="Calibri"/>
                <a:cs typeface="Calibri"/>
              </a:rPr>
              <a:t>I</a:t>
            </a:r>
            <a:r>
              <a:rPr lang="en-US" sz="5400" b="1" dirty="0" smtClean="0">
                <a:solidFill>
                  <a:srgbClr val="0070C0"/>
                </a:solidFill>
                <a:latin typeface="Calibri"/>
                <a:cs typeface="Calibri"/>
              </a:rPr>
              <a:t>nclusion &amp; </a:t>
            </a:r>
            <a:r>
              <a:rPr lang="en-US" sz="5400" b="1" dirty="0" smtClean="0">
                <a:solidFill>
                  <a:srgbClr val="00B050"/>
                </a:solidFill>
                <a:latin typeface="Calibri"/>
                <a:cs typeface="Calibri"/>
              </a:rPr>
              <a:t>B</a:t>
            </a:r>
            <a:r>
              <a:rPr lang="en-US" sz="5400" b="1" dirty="0" smtClean="0">
                <a:solidFill>
                  <a:srgbClr val="0070C0"/>
                </a:solidFill>
                <a:latin typeface="Calibri"/>
                <a:cs typeface="Calibri"/>
              </a:rPr>
              <a:t>elonging</a:t>
            </a:r>
            <a:endParaRPr lang="en-US" sz="5400" b="1" dirty="0">
              <a:solidFill>
                <a:srgbClr val="0070C0"/>
              </a:solidFill>
              <a:latin typeface="Calibri"/>
              <a:cs typeface="Calibri"/>
            </a:endParaRPr>
          </a:p>
        </p:txBody>
      </p:sp>
    </p:spTree>
    <p:extLst>
      <p:ext uri="{BB962C8B-B14F-4D97-AF65-F5344CB8AC3E}">
        <p14:creationId xmlns:p14="http://schemas.microsoft.com/office/powerpoint/2010/main" val="26800782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B</a:t>
            </a:r>
            <a:r>
              <a:rPr lang="en-US" b="1" dirty="0" smtClean="0">
                <a:solidFill>
                  <a:srgbClr val="0070C0"/>
                </a:solidFill>
              </a:rPr>
              <a:t>elonging…..</a:t>
            </a:r>
            <a:endParaRPr lang="es-MX" b="1" dirty="0">
              <a:solidFill>
                <a:srgbClr val="0070C0"/>
              </a:solidFill>
            </a:endParaRPr>
          </a:p>
        </p:txBody>
      </p:sp>
      <p:sp>
        <p:nvSpPr>
          <p:cNvPr id="3" name="Content Placeholder 2"/>
          <p:cNvSpPr>
            <a:spLocks noGrp="1"/>
          </p:cNvSpPr>
          <p:nvPr>
            <p:ph idx="1"/>
          </p:nvPr>
        </p:nvSpPr>
        <p:spPr/>
        <p:txBody>
          <a:bodyPr/>
          <a:lstStyle/>
          <a:p>
            <a:pPr marL="0" indent="0">
              <a:buNone/>
            </a:pPr>
            <a:r>
              <a:rPr lang="en-US" b="1" dirty="0" smtClean="0">
                <a:solidFill>
                  <a:srgbClr val="0070C0"/>
                </a:solidFill>
              </a:rPr>
              <a:t>“Belonging is more than tolerance, acceptance, or inclusion. Belonging means we feel connected, important, value, part of the group, it is our group, our program our community”. </a:t>
            </a:r>
          </a:p>
          <a:p>
            <a:pPr marL="0" indent="0">
              <a:buNone/>
            </a:pPr>
            <a:endParaRPr lang="en-US" b="1" dirty="0">
              <a:solidFill>
                <a:srgbClr val="0070C0"/>
              </a:solidFill>
            </a:endParaRPr>
          </a:p>
          <a:p>
            <a:pPr marL="0" indent="0" algn="r">
              <a:buNone/>
            </a:pPr>
            <a:r>
              <a:rPr lang="en-US" sz="1800" b="1" dirty="0" smtClean="0">
                <a:solidFill>
                  <a:srgbClr val="0070C0"/>
                </a:solidFill>
              </a:rPr>
              <a:t>Bengu Erguner-Tekinalp, Ph.D. (April 2016 YSP Meeting – 4-H Iowa).</a:t>
            </a:r>
            <a:endParaRPr lang="es-MX" sz="1800" b="1" dirty="0">
              <a:solidFill>
                <a:srgbClr val="0070C0"/>
              </a:solidFill>
            </a:endParaRPr>
          </a:p>
        </p:txBody>
      </p:sp>
    </p:spTree>
    <p:extLst>
      <p:ext uri="{BB962C8B-B14F-4D97-AF65-F5344CB8AC3E}">
        <p14:creationId xmlns:p14="http://schemas.microsoft.com/office/powerpoint/2010/main" val="1776759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229600" cy="5791200"/>
          </a:xfrm>
        </p:spPr>
        <p:txBody>
          <a:bodyPr/>
          <a:lstStyle/>
          <a:p>
            <a:pPr marL="0" indent="0" algn="ctr">
              <a:buNone/>
            </a:pPr>
            <a:endParaRPr lang="en-US" sz="2400" b="1" dirty="0" smtClean="0">
              <a:solidFill>
                <a:srgbClr val="0070C0"/>
              </a:solidFill>
            </a:endParaRPr>
          </a:p>
          <a:p>
            <a:pPr marL="0" indent="0" algn="ctr">
              <a:buNone/>
            </a:pPr>
            <a:r>
              <a:rPr lang="en-US" sz="2400" b="1" i="1" dirty="0" smtClean="0">
                <a:solidFill>
                  <a:srgbClr val="0070C0"/>
                </a:solidFill>
              </a:rPr>
              <a:t>Initial Statement </a:t>
            </a:r>
          </a:p>
          <a:p>
            <a:pPr marL="0" indent="0" algn="ctr">
              <a:buNone/>
            </a:pPr>
            <a:r>
              <a:rPr lang="en-US" sz="2400" i="1" dirty="0" smtClean="0">
                <a:solidFill>
                  <a:srgbClr val="0070C0"/>
                </a:solidFill>
              </a:rPr>
              <a:t>One </a:t>
            </a:r>
            <a:r>
              <a:rPr lang="en-US" sz="2400" i="1" dirty="0">
                <a:solidFill>
                  <a:srgbClr val="0070C0"/>
                </a:solidFill>
              </a:rPr>
              <a:t>of the main challenges (and probably the most important) of the Cooperative Extension Service in the 21st Century is welcoming  diversity, foster inclusion and improving personal  intercultural competence. Cooperative Extension's survival may depend on our ability to reach minority populations. The challenge is clear, Extension personnel have the responsibility of improving their intercultural competence, developing abilities to effectively work with people from other cultures, and traditional extension structures and clubs MUST change and reflect the culture of the people we serve</a:t>
            </a:r>
            <a:r>
              <a:rPr lang="en-US" sz="2400" i="1" dirty="0" smtClean="0">
                <a:solidFill>
                  <a:srgbClr val="0070C0"/>
                </a:solidFill>
              </a:rPr>
              <a:t>.</a:t>
            </a:r>
          </a:p>
          <a:p>
            <a:pPr marL="0" indent="0" algn="r">
              <a:buNone/>
            </a:pPr>
            <a:r>
              <a:rPr lang="en-US" sz="2000" i="1" dirty="0" smtClean="0">
                <a:solidFill>
                  <a:srgbClr val="0070C0"/>
                </a:solidFill>
              </a:rPr>
              <a:t>Maria G. Fabregas Janeiro, PhD</a:t>
            </a:r>
            <a:endParaRPr lang="en-US" sz="2000" i="1" dirty="0">
              <a:solidFill>
                <a:srgbClr val="0070C0"/>
              </a:solidFill>
            </a:endParaRPr>
          </a:p>
          <a:p>
            <a:pPr marL="0" indent="0" algn="ctr">
              <a:buNone/>
            </a:pPr>
            <a:endParaRPr lang="es-MX" sz="2000" i="1" dirty="0">
              <a:solidFill>
                <a:srgbClr val="0070C0"/>
              </a:solidFill>
            </a:endParaRPr>
          </a:p>
          <a:p>
            <a:endParaRPr lang="es-MX" sz="2800" i="1" dirty="0"/>
          </a:p>
        </p:txBody>
      </p:sp>
    </p:spTree>
    <p:extLst>
      <p:ext uri="{BB962C8B-B14F-4D97-AF65-F5344CB8AC3E}">
        <p14:creationId xmlns:p14="http://schemas.microsoft.com/office/powerpoint/2010/main" val="22816914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1600200"/>
            <a:ext cx="2872229" cy="1857375"/>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575"/>
            <a:ext cx="9296400" cy="6858000"/>
          </a:xfrm>
          <a:prstGeom prst="rect">
            <a:avLst/>
          </a:prstGeom>
        </p:spPr>
      </p:pic>
    </p:spTree>
    <p:extLst>
      <p:ext uri="{BB962C8B-B14F-4D97-AF65-F5344CB8AC3E}">
        <p14:creationId xmlns:p14="http://schemas.microsoft.com/office/powerpoint/2010/main" val="34723273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1600200"/>
            <a:ext cx="2872229" cy="1857375"/>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575"/>
            <a:ext cx="9296400" cy="6858000"/>
          </a:xfrm>
          <a:prstGeom prst="rect">
            <a:avLst/>
          </a:prstGeom>
        </p:spPr>
      </p:pic>
      <p:sp>
        <p:nvSpPr>
          <p:cNvPr id="8" name="Rounded Rectangle 7"/>
          <p:cNvSpPr/>
          <p:nvPr/>
        </p:nvSpPr>
        <p:spPr>
          <a:xfrm>
            <a:off x="7543800" y="5334000"/>
            <a:ext cx="1752600" cy="685800"/>
          </a:xfrm>
          <a:prstGeom prst="round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California</a:t>
            </a:r>
            <a:endParaRPr lang="es-MX" sz="2400" b="1" dirty="0"/>
          </a:p>
        </p:txBody>
      </p:sp>
    </p:spTree>
    <p:extLst>
      <p:ext uri="{BB962C8B-B14F-4D97-AF65-F5344CB8AC3E}">
        <p14:creationId xmlns:p14="http://schemas.microsoft.com/office/powerpoint/2010/main" val="17830559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5364162"/>
          </a:xfrm>
        </p:spPr>
        <p:txBody>
          <a:bodyPr>
            <a:noAutofit/>
          </a:bodyPr>
          <a:lstStyle/>
          <a:p>
            <a:r>
              <a:rPr lang="en-US" sz="8000" dirty="0">
                <a:solidFill>
                  <a:srgbClr val="00B050"/>
                </a:solidFill>
              </a:rPr>
              <a:t>B</a:t>
            </a:r>
            <a:r>
              <a:rPr lang="en-US" sz="8000" dirty="0" smtClean="0">
                <a:solidFill>
                  <a:srgbClr val="0070C0"/>
                </a:solidFill>
              </a:rPr>
              <a:t>e </a:t>
            </a:r>
            <a:r>
              <a:rPr lang="en-US" sz="8000" dirty="0" smtClean="0">
                <a:solidFill>
                  <a:srgbClr val="00B050"/>
                </a:solidFill>
              </a:rPr>
              <a:t>a</a:t>
            </a:r>
            <a:r>
              <a:rPr lang="en-US" sz="8000" dirty="0" smtClean="0">
                <a:solidFill>
                  <a:srgbClr val="0070C0"/>
                </a:solidFill>
              </a:rPr>
              <a:t>ware that we are </a:t>
            </a:r>
            <a:r>
              <a:rPr lang="en-US" sz="8000" dirty="0" smtClean="0">
                <a:solidFill>
                  <a:srgbClr val="00B050"/>
                </a:solidFill>
              </a:rPr>
              <a:t>d</a:t>
            </a:r>
            <a:r>
              <a:rPr lang="en-US" sz="8000" dirty="0" smtClean="0">
                <a:solidFill>
                  <a:srgbClr val="0070C0"/>
                </a:solidFill>
              </a:rPr>
              <a:t>ifferent!!!!</a:t>
            </a:r>
            <a:endParaRPr lang="en-US" sz="8000" dirty="0">
              <a:solidFill>
                <a:srgbClr val="0070C0"/>
              </a:solidFill>
            </a:endParaRPr>
          </a:p>
        </p:txBody>
      </p:sp>
    </p:spTree>
    <p:extLst>
      <p:ext uri="{BB962C8B-B14F-4D97-AF65-F5344CB8AC3E}">
        <p14:creationId xmlns:p14="http://schemas.microsoft.com/office/powerpoint/2010/main" val="39930693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5364162"/>
          </a:xfrm>
        </p:spPr>
        <p:txBody>
          <a:bodyPr>
            <a:noAutofit/>
          </a:bodyPr>
          <a:lstStyle/>
          <a:p>
            <a:r>
              <a:rPr lang="en-US" sz="8000" dirty="0" smtClean="0">
                <a:solidFill>
                  <a:srgbClr val="00B050"/>
                </a:solidFill>
              </a:rPr>
              <a:t>B</a:t>
            </a:r>
            <a:r>
              <a:rPr lang="en-US" sz="8000" dirty="0" smtClean="0">
                <a:solidFill>
                  <a:srgbClr val="0070C0"/>
                </a:solidFill>
              </a:rPr>
              <a:t>ut…find a way to </a:t>
            </a:r>
            <a:r>
              <a:rPr lang="en-US" sz="8000" dirty="0" smtClean="0">
                <a:solidFill>
                  <a:srgbClr val="00B050"/>
                </a:solidFill>
              </a:rPr>
              <a:t>w</a:t>
            </a:r>
            <a:r>
              <a:rPr lang="en-US" sz="8000" dirty="0" smtClean="0">
                <a:solidFill>
                  <a:srgbClr val="0070C0"/>
                </a:solidFill>
              </a:rPr>
              <a:t>ork </a:t>
            </a:r>
            <a:r>
              <a:rPr lang="en-US" sz="8000" dirty="0" smtClean="0">
                <a:solidFill>
                  <a:srgbClr val="00B050"/>
                </a:solidFill>
              </a:rPr>
              <a:t>t</a:t>
            </a:r>
            <a:r>
              <a:rPr lang="en-US" sz="8000" dirty="0" smtClean="0">
                <a:solidFill>
                  <a:srgbClr val="0070C0"/>
                </a:solidFill>
              </a:rPr>
              <a:t>ogether!!!!</a:t>
            </a:r>
            <a:endParaRPr lang="en-US" sz="8000" dirty="0">
              <a:solidFill>
                <a:srgbClr val="0070C0"/>
              </a:solidFill>
            </a:endParaRPr>
          </a:p>
        </p:txBody>
      </p:sp>
    </p:spTree>
    <p:extLst>
      <p:ext uri="{BB962C8B-B14F-4D97-AF65-F5344CB8AC3E}">
        <p14:creationId xmlns:p14="http://schemas.microsoft.com/office/powerpoint/2010/main" val="27172206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ED5A09"/>
                </a:solidFill>
              </a:rPr>
              <a:t>The Lewis Model of Culture</a:t>
            </a:r>
            <a:endParaRPr lang="en-US" b="1" dirty="0">
              <a:solidFill>
                <a:srgbClr val="ED5A09"/>
              </a:solidFill>
            </a:endParaRPr>
          </a:p>
        </p:txBody>
      </p:sp>
      <p:pic>
        <p:nvPicPr>
          <p:cNvPr id="36866" name="Picture 2" descr="C:\Documents and Settings\fabregm\My Documents\My Pictures\LEWIS\Modelo Lewis.jpg"/>
          <p:cNvPicPr>
            <a:picLocks noGrp="1" noChangeAspect="1" noChangeArrowheads="1"/>
          </p:cNvPicPr>
          <p:nvPr>
            <p:ph idx="1"/>
          </p:nvPr>
        </p:nvPicPr>
        <p:blipFill>
          <a:blip r:embed="rId2" cstate="print"/>
          <a:srcRect/>
          <a:stretch>
            <a:fillRect/>
          </a:stretch>
        </p:blipFill>
        <p:spPr bwMode="auto">
          <a:xfrm>
            <a:off x="850088" y="1219200"/>
            <a:ext cx="6922311" cy="4575865"/>
          </a:xfrm>
          <a:prstGeom prst="rect">
            <a:avLst/>
          </a:prstGeom>
          <a:noFill/>
        </p:spPr>
      </p:pic>
      <p:sp>
        <p:nvSpPr>
          <p:cNvPr id="3" name="TextBox 2"/>
          <p:cNvSpPr txBox="1"/>
          <p:nvPr/>
        </p:nvSpPr>
        <p:spPr>
          <a:xfrm>
            <a:off x="4267200" y="6019800"/>
            <a:ext cx="4495800" cy="215444"/>
          </a:xfrm>
          <a:prstGeom prst="rect">
            <a:avLst/>
          </a:prstGeom>
          <a:noFill/>
        </p:spPr>
        <p:txBody>
          <a:bodyPr wrap="square" rtlCol="0">
            <a:spAutoFit/>
          </a:bodyPr>
          <a:lstStyle/>
          <a:p>
            <a:r>
              <a:rPr lang="es-MX" sz="800" dirty="0">
                <a:solidFill>
                  <a:srgbClr val="0070C0"/>
                </a:solidFill>
              </a:rPr>
              <a:t>http://www.crossculture.com/latest-news/the-lewis-model-dimensions-of-behaviour/</a:t>
            </a:r>
          </a:p>
        </p:txBody>
      </p:sp>
    </p:spTree>
    <p:extLst>
      <p:ext uri="{BB962C8B-B14F-4D97-AF65-F5344CB8AC3E}">
        <p14:creationId xmlns:p14="http://schemas.microsoft.com/office/powerpoint/2010/main" val="2700790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solidFill>
                  <a:srgbClr val="00B050"/>
                </a:solidFill>
              </a:rPr>
              <a:t>H</a:t>
            </a:r>
            <a:r>
              <a:rPr lang="en-US" dirty="0" smtClean="0">
                <a:solidFill>
                  <a:srgbClr val="0070C0"/>
                </a:solidFill>
              </a:rPr>
              <a:t>ow different we are!</a:t>
            </a:r>
            <a:endParaRPr lang="es-MX" dirty="0">
              <a:solidFill>
                <a:srgbClr val="0070C0"/>
              </a:solidFill>
            </a:endParaRPr>
          </a:p>
        </p:txBody>
      </p:sp>
      <p:pic>
        <p:nvPicPr>
          <p:cNvPr id="3074" name="Picture 2" descr="C:\Users\fabregm\Pictures\LEWIS\Map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9554" y="1417638"/>
            <a:ext cx="4394854" cy="3291899"/>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1778000" y="1371600"/>
            <a:ext cx="2247900" cy="10668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Talks half of the time</a:t>
            </a:r>
            <a:endParaRPr lang="es-MX" b="1" dirty="0"/>
          </a:p>
        </p:txBody>
      </p:sp>
      <p:sp>
        <p:nvSpPr>
          <p:cNvPr id="6" name="Oval 5"/>
          <p:cNvSpPr/>
          <p:nvPr/>
        </p:nvSpPr>
        <p:spPr>
          <a:xfrm>
            <a:off x="163005" y="1143000"/>
            <a:ext cx="1447800" cy="14478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Talks most of the time</a:t>
            </a:r>
            <a:endParaRPr lang="es-MX" b="1" dirty="0"/>
          </a:p>
        </p:txBody>
      </p:sp>
      <p:sp>
        <p:nvSpPr>
          <p:cNvPr id="9" name="Oval 8"/>
          <p:cNvSpPr/>
          <p:nvPr/>
        </p:nvSpPr>
        <p:spPr>
          <a:xfrm>
            <a:off x="2090014" y="2835516"/>
            <a:ext cx="2247900" cy="10668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Does one thing at a time</a:t>
            </a:r>
            <a:endParaRPr lang="es-MX" b="1" dirty="0"/>
          </a:p>
        </p:txBody>
      </p:sp>
      <p:sp>
        <p:nvSpPr>
          <p:cNvPr id="10" name="Oval 9"/>
          <p:cNvSpPr/>
          <p:nvPr/>
        </p:nvSpPr>
        <p:spPr>
          <a:xfrm>
            <a:off x="258471" y="2645016"/>
            <a:ext cx="1676400" cy="14478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Does several things at once</a:t>
            </a:r>
            <a:endParaRPr lang="es-MX" b="1" dirty="0"/>
          </a:p>
        </p:txBody>
      </p:sp>
      <p:sp>
        <p:nvSpPr>
          <p:cNvPr id="12" name="Oval 11"/>
          <p:cNvSpPr/>
          <p:nvPr/>
        </p:nvSpPr>
        <p:spPr>
          <a:xfrm>
            <a:off x="2324100" y="4434899"/>
            <a:ext cx="2247900" cy="10668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Plans ahead step by step</a:t>
            </a:r>
            <a:endParaRPr lang="es-MX" b="1" dirty="0"/>
          </a:p>
        </p:txBody>
      </p:sp>
      <p:sp>
        <p:nvSpPr>
          <p:cNvPr id="13" name="Oval 12"/>
          <p:cNvSpPr/>
          <p:nvPr/>
        </p:nvSpPr>
        <p:spPr>
          <a:xfrm>
            <a:off x="91136" y="4244399"/>
            <a:ext cx="2133600" cy="14478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Plans grand outline only</a:t>
            </a:r>
            <a:endParaRPr lang="es-MX" b="1" dirty="0"/>
          </a:p>
        </p:txBody>
      </p:sp>
    </p:spTree>
    <p:extLst>
      <p:ext uri="{BB962C8B-B14F-4D97-AF65-F5344CB8AC3E}">
        <p14:creationId xmlns:p14="http://schemas.microsoft.com/office/powerpoint/2010/main" val="24235042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solidFill>
                  <a:srgbClr val="00B050"/>
                </a:solidFill>
              </a:rPr>
              <a:t>H</a:t>
            </a:r>
            <a:r>
              <a:rPr lang="en-US" dirty="0" smtClean="0">
                <a:solidFill>
                  <a:srgbClr val="0070C0"/>
                </a:solidFill>
              </a:rPr>
              <a:t>ow different we are!</a:t>
            </a:r>
            <a:endParaRPr lang="es-MX" dirty="0">
              <a:solidFill>
                <a:srgbClr val="0070C0"/>
              </a:solidFill>
            </a:endParaRPr>
          </a:p>
        </p:txBody>
      </p:sp>
      <p:pic>
        <p:nvPicPr>
          <p:cNvPr id="3074" name="Picture 2" descr="C:\Users\fabregm\Pictures\LEWIS\Map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9554" y="1417638"/>
            <a:ext cx="4394854" cy="3291899"/>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1905000" y="1376753"/>
            <a:ext cx="2247900" cy="10668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Job-oriented</a:t>
            </a:r>
            <a:endParaRPr lang="es-MX" b="1" dirty="0"/>
          </a:p>
        </p:txBody>
      </p:sp>
      <p:sp>
        <p:nvSpPr>
          <p:cNvPr id="6" name="Oval 5"/>
          <p:cNvSpPr/>
          <p:nvPr/>
        </p:nvSpPr>
        <p:spPr>
          <a:xfrm>
            <a:off x="163005" y="1143000"/>
            <a:ext cx="1447800" cy="14478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People-oriented</a:t>
            </a:r>
            <a:endParaRPr lang="es-MX" b="1" dirty="0"/>
          </a:p>
        </p:txBody>
      </p:sp>
      <p:sp>
        <p:nvSpPr>
          <p:cNvPr id="9" name="Oval 8"/>
          <p:cNvSpPr/>
          <p:nvPr/>
        </p:nvSpPr>
        <p:spPr>
          <a:xfrm>
            <a:off x="2090014" y="2835516"/>
            <a:ext cx="2247900" cy="10668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Sticks to the facts</a:t>
            </a:r>
            <a:endParaRPr lang="es-MX" b="1" dirty="0"/>
          </a:p>
        </p:txBody>
      </p:sp>
      <p:sp>
        <p:nvSpPr>
          <p:cNvPr id="10" name="Oval 9"/>
          <p:cNvSpPr/>
          <p:nvPr/>
        </p:nvSpPr>
        <p:spPr>
          <a:xfrm>
            <a:off x="258471" y="2645016"/>
            <a:ext cx="1676400" cy="14478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Feelings before facts</a:t>
            </a:r>
            <a:endParaRPr lang="es-MX" b="1" dirty="0"/>
          </a:p>
        </p:txBody>
      </p:sp>
      <p:sp>
        <p:nvSpPr>
          <p:cNvPr id="12" name="Oval 11"/>
          <p:cNvSpPr/>
          <p:nvPr/>
        </p:nvSpPr>
        <p:spPr>
          <a:xfrm>
            <a:off x="2324100" y="4434899"/>
            <a:ext cx="2247900" cy="10668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Separates the social and professional </a:t>
            </a:r>
            <a:endParaRPr lang="es-MX" b="1" dirty="0"/>
          </a:p>
        </p:txBody>
      </p:sp>
      <p:sp>
        <p:nvSpPr>
          <p:cNvPr id="13" name="Oval 12"/>
          <p:cNvSpPr/>
          <p:nvPr/>
        </p:nvSpPr>
        <p:spPr>
          <a:xfrm>
            <a:off x="91136" y="4244399"/>
            <a:ext cx="2133600" cy="14478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Mixes the social and professional</a:t>
            </a:r>
            <a:endParaRPr lang="es-MX" b="1" dirty="0"/>
          </a:p>
        </p:txBody>
      </p:sp>
    </p:spTree>
    <p:extLst>
      <p:ext uri="{BB962C8B-B14F-4D97-AF65-F5344CB8AC3E}">
        <p14:creationId xmlns:p14="http://schemas.microsoft.com/office/powerpoint/2010/main" val="42000096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a:p>
        </p:txBody>
      </p:sp>
      <p:pic>
        <p:nvPicPr>
          <p:cNvPr id="4098" name="Picture 2" descr="http://fc07.deviantart.net/fs71/f/2013/244/a/c/stereotype_map_by_pokemonarenaart-d6kp9vb.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6010" y="274638"/>
            <a:ext cx="8382000" cy="5029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33800" y="5303838"/>
            <a:ext cx="5410200" cy="830997"/>
          </a:xfrm>
          <a:prstGeom prst="rect">
            <a:avLst/>
          </a:prstGeom>
          <a:noFill/>
        </p:spPr>
        <p:txBody>
          <a:bodyPr wrap="square" rtlCol="0">
            <a:spAutoFit/>
          </a:bodyPr>
          <a:lstStyle/>
          <a:p>
            <a:r>
              <a:rPr lang="es-MX" sz="800" dirty="0"/>
              <a:t>https://www.google.com/search?q=how+the+average+american+sees+the+world&amp;espv=2&amp;biw=1920&amp;bih=979&amp;tbm=isch&amp;imgil=qlASmOZ933uAzM%253A%253BEGU7VH2lZKUzMM%253Bhttp%25253A%25252F%25252Frealfunny.net%25252Fpicture-5235-how-the-average-american-sees-the-world-.html&amp;source=iu&amp;pf=m&amp;fir=qlASmOZ933uAzM%253A%252CEGU7VH2lZKUzMM%252C_&amp;usg=__CqTQ0IY5Lp198H8KHDR7w0GgQHQ%3D&amp;ved=0ahUKEwjNjI_y_ZPOAhUE2IMKHRqVDE8QyjcINQ&amp;ei=c9aYV42HHoSwjwSaqrL4BA#imgrc=qlASmOZ933uAzM%3A</a:t>
            </a:r>
          </a:p>
        </p:txBody>
      </p:sp>
    </p:spTree>
    <p:extLst>
      <p:ext uri="{BB962C8B-B14F-4D97-AF65-F5344CB8AC3E}">
        <p14:creationId xmlns:p14="http://schemas.microsoft.com/office/powerpoint/2010/main" val="26946178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2239962"/>
          </a:xfrm>
        </p:spPr>
        <p:txBody>
          <a:bodyPr/>
          <a:lstStyle/>
          <a:p>
            <a:r>
              <a:rPr lang="en-US" b="1" dirty="0" smtClean="0">
                <a:solidFill>
                  <a:srgbClr val="00B050"/>
                </a:solidFill>
              </a:rPr>
              <a:t>G</a:t>
            </a:r>
            <a:r>
              <a:rPr lang="en-US" dirty="0" smtClean="0">
                <a:solidFill>
                  <a:srgbClr val="0070C0"/>
                </a:solidFill>
              </a:rPr>
              <a:t>oing back to the original question….</a:t>
            </a:r>
            <a:endParaRPr lang="es-MX" dirty="0">
              <a:solidFill>
                <a:srgbClr val="0070C0"/>
              </a:solidFill>
            </a:endParaRPr>
          </a:p>
        </p:txBody>
      </p:sp>
      <p:sp>
        <p:nvSpPr>
          <p:cNvPr id="3" name="Content Placeholder 2"/>
          <p:cNvSpPr>
            <a:spLocks noGrp="1"/>
          </p:cNvSpPr>
          <p:nvPr>
            <p:ph idx="1"/>
          </p:nvPr>
        </p:nvSpPr>
        <p:spPr/>
        <p:txBody>
          <a:bodyPr/>
          <a:lstStyle/>
          <a:p>
            <a:pPr marL="0" indent="0">
              <a:buNone/>
            </a:pPr>
            <a:endParaRPr lang="en-US" b="1" i="1" dirty="0" smtClean="0">
              <a:solidFill>
                <a:srgbClr val="0070C0"/>
              </a:solidFill>
              <a:latin typeface="Cambria" panose="02040503050406030204" pitchFamily="18" charset="0"/>
            </a:endParaRPr>
          </a:p>
          <a:p>
            <a:pPr marL="0" indent="0" algn="ctr">
              <a:buNone/>
            </a:pPr>
            <a:endParaRPr lang="en-US" b="1" i="1" dirty="0" smtClean="0">
              <a:solidFill>
                <a:srgbClr val="0070C0"/>
              </a:solidFill>
              <a:latin typeface="Cambria" panose="02040503050406030204" pitchFamily="18" charset="0"/>
            </a:endParaRPr>
          </a:p>
          <a:p>
            <a:pPr marL="0" indent="0" algn="ctr">
              <a:buNone/>
            </a:pPr>
            <a:r>
              <a:rPr lang="en-US" sz="4000" b="1" i="1" dirty="0" smtClean="0">
                <a:solidFill>
                  <a:srgbClr val="0070C0"/>
                </a:solidFill>
                <a:latin typeface="Cambria" panose="02040503050406030204" pitchFamily="18" charset="0"/>
              </a:rPr>
              <a:t>Working with people from other cultures </a:t>
            </a:r>
            <a:r>
              <a:rPr lang="en-US" sz="4000" b="1" i="1" dirty="0" smtClean="0">
                <a:solidFill>
                  <a:srgbClr val="00B050"/>
                </a:solidFill>
                <a:latin typeface="Cambria" panose="02040503050406030204" pitchFamily="18" charset="0"/>
              </a:rPr>
              <a:t>IS</a:t>
            </a:r>
            <a:r>
              <a:rPr lang="en-US" sz="4000" b="1" i="1" dirty="0" smtClean="0">
                <a:solidFill>
                  <a:srgbClr val="0070C0"/>
                </a:solidFill>
                <a:latin typeface="Cambria" panose="02040503050406030204" pitchFamily="18" charset="0"/>
              </a:rPr>
              <a:t> a challenge </a:t>
            </a:r>
            <a:r>
              <a:rPr lang="en-US" sz="4000" b="1" i="1" dirty="0" smtClean="0">
                <a:solidFill>
                  <a:srgbClr val="00B050"/>
                </a:solidFill>
                <a:latin typeface="Cambria" panose="02040503050406030204" pitchFamily="18" charset="0"/>
              </a:rPr>
              <a:t>AND  </a:t>
            </a:r>
            <a:r>
              <a:rPr lang="en-US" sz="4000" b="1" i="1" dirty="0" smtClean="0">
                <a:solidFill>
                  <a:srgbClr val="0070C0"/>
                </a:solidFill>
                <a:latin typeface="Cambria" panose="02040503050406030204" pitchFamily="18" charset="0"/>
              </a:rPr>
              <a:t>an opportunity</a:t>
            </a:r>
            <a:br>
              <a:rPr lang="en-US" sz="4000" b="1" i="1" dirty="0" smtClean="0">
                <a:solidFill>
                  <a:srgbClr val="0070C0"/>
                </a:solidFill>
                <a:latin typeface="Cambria" panose="02040503050406030204" pitchFamily="18" charset="0"/>
              </a:rPr>
            </a:br>
            <a:endParaRPr lang="es-MX" sz="4000" dirty="0"/>
          </a:p>
        </p:txBody>
      </p:sp>
    </p:spTree>
    <p:extLst>
      <p:ext uri="{BB962C8B-B14F-4D97-AF65-F5344CB8AC3E}">
        <p14:creationId xmlns:p14="http://schemas.microsoft.com/office/powerpoint/2010/main" val="5345184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ED5A09"/>
                </a:solidFill>
              </a:rPr>
              <a:t/>
            </a:r>
            <a:br>
              <a:rPr lang="en-US" b="1" dirty="0" smtClean="0">
                <a:solidFill>
                  <a:srgbClr val="ED5A09"/>
                </a:solidFill>
              </a:rPr>
            </a:br>
            <a:r>
              <a:rPr lang="en-US" b="1" dirty="0" smtClean="0">
                <a:solidFill>
                  <a:srgbClr val="00B050"/>
                </a:solidFill>
              </a:rPr>
              <a:t>W</a:t>
            </a:r>
            <a:r>
              <a:rPr lang="en-US" b="1" dirty="0" smtClean="0">
                <a:solidFill>
                  <a:srgbClr val="0070C0"/>
                </a:solidFill>
              </a:rPr>
              <a:t>hy is it so </a:t>
            </a:r>
            <a:r>
              <a:rPr lang="en-US" b="1" dirty="0" smtClean="0">
                <a:solidFill>
                  <a:srgbClr val="00B050"/>
                </a:solidFill>
              </a:rPr>
              <a:t>HARD</a:t>
            </a:r>
            <a:r>
              <a:rPr lang="en-US" b="1" dirty="0" smtClean="0">
                <a:solidFill>
                  <a:srgbClr val="0070C0"/>
                </a:solidFill>
              </a:rPr>
              <a:t>?</a:t>
            </a:r>
            <a:r>
              <a:rPr lang="en-US" dirty="0">
                <a:solidFill>
                  <a:srgbClr val="0070C0"/>
                </a:solidFill>
              </a:rPr>
              <a:t/>
            </a:r>
            <a:br>
              <a:rPr lang="en-US" dirty="0">
                <a:solidFill>
                  <a:srgbClr val="0070C0"/>
                </a:solidFill>
              </a:rPr>
            </a:br>
            <a:endParaRPr lang="en-US" dirty="0">
              <a:solidFill>
                <a:srgbClr val="0070C0"/>
              </a:solidFill>
            </a:endParaRPr>
          </a:p>
        </p:txBody>
      </p:sp>
      <p:sp>
        <p:nvSpPr>
          <p:cNvPr id="3" name="Content Placeholder 2"/>
          <p:cNvSpPr>
            <a:spLocks noGrp="1"/>
          </p:cNvSpPr>
          <p:nvPr>
            <p:ph idx="1"/>
          </p:nvPr>
        </p:nvSpPr>
        <p:spPr>
          <a:xfrm>
            <a:off x="457200" y="1143000"/>
            <a:ext cx="8229600" cy="4273550"/>
          </a:xfrm>
        </p:spPr>
        <p:txBody>
          <a:bodyPr>
            <a:normAutofit/>
          </a:bodyPr>
          <a:lstStyle/>
          <a:p>
            <a:pPr marL="0" indent="0">
              <a:buNone/>
            </a:pPr>
            <a:endParaRPr lang="en-US" dirty="0" smtClean="0">
              <a:solidFill>
                <a:srgbClr val="D63818"/>
              </a:solidFill>
            </a:endParaRPr>
          </a:p>
          <a:p>
            <a:r>
              <a:rPr lang="en-US" dirty="0" smtClean="0">
                <a:solidFill>
                  <a:srgbClr val="0070C0"/>
                </a:solidFill>
              </a:rPr>
              <a:t>The United States is geographically isolated and this makes many Americans think that being Culturally </a:t>
            </a:r>
            <a:r>
              <a:rPr lang="en-US" dirty="0">
                <a:solidFill>
                  <a:srgbClr val="0070C0"/>
                </a:solidFill>
              </a:rPr>
              <a:t>C</a:t>
            </a:r>
            <a:r>
              <a:rPr lang="en-US" dirty="0" smtClean="0">
                <a:solidFill>
                  <a:srgbClr val="0070C0"/>
                </a:solidFill>
              </a:rPr>
              <a:t>ompetent is unnecessary.</a:t>
            </a:r>
          </a:p>
          <a:p>
            <a:r>
              <a:rPr lang="en-US" dirty="0" smtClean="0">
                <a:solidFill>
                  <a:srgbClr val="0070C0"/>
                </a:solidFill>
              </a:rPr>
              <a:t>Becoming Culturally Competent is a process that is  NOT NATURAL but can be learned.</a:t>
            </a:r>
            <a:endParaRPr lang="en-US" dirty="0">
              <a:solidFill>
                <a:srgbClr val="0070C0"/>
              </a:solidFill>
            </a:endParaRPr>
          </a:p>
        </p:txBody>
      </p:sp>
      <p:sp>
        <p:nvSpPr>
          <p:cNvPr id="4" name="TextBox 3"/>
          <p:cNvSpPr txBox="1"/>
          <p:nvPr/>
        </p:nvSpPr>
        <p:spPr>
          <a:xfrm>
            <a:off x="2036190" y="5055074"/>
            <a:ext cx="7086600" cy="369332"/>
          </a:xfrm>
          <a:prstGeom prst="rect">
            <a:avLst/>
          </a:prstGeom>
          <a:noFill/>
        </p:spPr>
        <p:txBody>
          <a:bodyPr wrap="square" rtlCol="0">
            <a:spAutoFit/>
          </a:bodyPr>
          <a:lstStyle/>
          <a:p>
            <a:r>
              <a:rPr lang="en-US" dirty="0">
                <a:solidFill>
                  <a:srgbClr val="0070C0"/>
                </a:solidFill>
              </a:rPr>
              <a:t>Berthoin </a:t>
            </a:r>
            <a:r>
              <a:rPr lang="en-US" dirty="0" smtClean="0">
                <a:solidFill>
                  <a:srgbClr val="0070C0"/>
                </a:solidFill>
              </a:rPr>
              <a:t>&amp;</a:t>
            </a:r>
            <a:r>
              <a:rPr lang="en-US" dirty="0">
                <a:solidFill>
                  <a:srgbClr val="0070C0"/>
                </a:solidFill>
              </a:rPr>
              <a:t> </a:t>
            </a:r>
            <a:r>
              <a:rPr lang="en-US" dirty="0" smtClean="0">
                <a:solidFill>
                  <a:srgbClr val="0070C0"/>
                </a:solidFill>
              </a:rPr>
              <a:t>Friedman</a:t>
            </a:r>
            <a:r>
              <a:rPr lang="en-US" dirty="0">
                <a:solidFill>
                  <a:srgbClr val="0070C0"/>
                </a:solidFill>
              </a:rPr>
              <a:t>, 2008; Haeger, 2007; </a:t>
            </a:r>
            <a:r>
              <a:rPr lang="en-US" dirty="0" smtClean="0">
                <a:solidFill>
                  <a:srgbClr val="0070C0"/>
                </a:solidFill>
              </a:rPr>
              <a:t>Peterson, 2004; Zhu</a:t>
            </a:r>
            <a:r>
              <a:rPr lang="en-US" dirty="0">
                <a:solidFill>
                  <a:srgbClr val="0070C0"/>
                </a:solidFill>
              </a:rPr>
              <a:t>, </a:t>
            </a:r>
            <a:r>
              <a:rPr lang="en-US" dirty="0" smtClean="0">
                <a:solidFill>
                  <a:srgbClr val="0070C0"/>
                </a:solidFill>
              </a:rPr>
              <a:t>2001</a:t>
            </a:r>
            <a:endParaRPr lang="en-US" dirty="0">
              <a:solidFill>
                <a:srgbClr val="0070C0"/>
              </a:solidFill>
            </a:endParaRPr>
          </a:p>
        </p:txBody>
      </p:sp>
    </p:spTree>
    <p:extLst>
      <p:ext uri="{BB962C8B-B14F-4D97-AF65-F5344CB8AC3E}">
        <p14:creationId xmlns:p14="http://schemas.microsoft.com/office/powerpoint/2010/main" val="35075905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latin typeface="Cambria" panose="02040503050406030204" pitchFamily="18" charset="0"/>
              </a:rPr>
              <a:t>E</a:t>
            </a:r>
            <a:r>
              <a:rPr lang="en-US" dirty="0" smtClean="0">
                <a:solidFill>
                  <a:srgbClr val="0070C0"/>
                </a:solidFill>
                <a:latin typeface="Cambria" panose="02040503050406030204" pitchFamily="18" charset="0"/>
              </a:rPr>
              <a:t>xpected </a:t>
            </a:r>
            <a:r>
              <a:rPr lang="en-US" b="1" dirty="0" smtClean="0">
                <a:solidFill>
                  <a:srgbClr val="00B050"/>
                </a:solidFill>
                <a:latin typeface="Cambria" panose="02040503050406030204" pitchFamily="18" charset="0"/>
              </a:rPr>
              <a:t>O</a:t>
            </a:r>
            <a:r>
              <a:rPr lang="en-US" dirty="0" smtClean="0">
                <a:solidFill>
                  <a:srgbClr val="0070C0"/>
                </a:solidFill>
                <a:latin typeface="Cambria" panose="02040503050406030204" pitchFamily="18" charset="0"/>
              </a:rPr>
              <a:t>utcome</a:t>
            </a:r>
            <a:endParaRPr lang="es-MX" dirty="0">
              <a:solidFill>
                <a:srgbClr val="0070C0"/>
              </a:solidFill>
              <a:latin typeface="Cambria" panose="02040503050406030204" pitchFamily="18" charset="0"/>
            </a:endParaRPr>
          </a:p>
        </p:txBody>
      </p:sp>
      <p:sp>
        <p:nvSpPr>
          <p:cNvPr id="3" name="Content Placeholder 2"/>
          <p:cNvSpPr>
            <a:spLocks noGrp="1"/>
          </p:cNvSpPr>
          <p:nvPr>
            <p:ph idx="1"/>
          </p:nvPr>
        </p:nvSpPr>
        <p:spPr/>
        <p:txBody>
          <a:bodyPr/>
          <a:lstStyle/>
          <a:p>
            <a:pPr marL="0" indent="0" algn="ctr">
              <a:buNone/>
            </a:pPr>
            <a:r>
              <a:rPr lang="en-US" sz="2400" i="1" dirty="0" smtClean="0">
                <a:solidFill>
                  <a:srgbClr val="0070C0"/>
                </a:solidFill>
                <a:latin typeface="Cambria" panose="02040503050406030204" pitchFamily="18" charset="0"/>
              </a:rPr>
              <a:t>Discuss  </a:t>
            </a:r>
            <a:r>
              <a:rPr lang="en-US" sz="2400" i="1" dirty="0">
                <a:solidFill>
                  <a:srgbClr val="0070C0"/>
                </a:solidFill>
                <a:latin typeface="Cambria" panose="02040503050406030204" pitchFamily="18" charset="0"/>
              </a:rPr>
              <a:t>key concepts related to </a:t>
            </a:r>
            <a:r>
              <a:rPr lang="en-US" sz="2400" i="1" dirty="0" smtClean="0">
                <a:solidFill>
                  <a:srgbClr val="0070C0"/>
                </a:solidFill>
                <a:latin typeface="Cambria" panose="02040503050406030204" pitchFamily="18" charset="0"/>
              </a:rPr>
              <a:t>Multicultural Environments, Diversity, Inclusion &amp; Intercultural Competence </a:t>
            </a:r>
          </a:p>
          <a:p>
            <a:pPr marL="0" indent="0" algn="ctr">
              <a:buNone/>
            </a:pPr>
            <a:endParaRPr lang="en-US" sz="2400" i="1" dirty="0">
              <a:solidFill>
                <a:srgbClr val="0070C0"/>
              </a:solidFill>
              <a:latin typeface="Cambria" panose="02040503050406030204" pitchFamily="18" charset="0"/>
            </a:endParaRPr>
          </a:p>
          <a:p>
            <a:pPr marL="0" indent="0" algn="ctr">
              <a:buNone/>
            </a:pPr>
            <a:r>
              <a:rPr lang="en-US" sz="2400" i="1" dirty="0" smtClean="0">
                <a:solidFill>
                  <a:srgbClr val="0070C0"/>
                </a:solidFill>
                <a:latin typeface="Cambria" panose="02040503050406030204" pitchFamily="18" charset="0"/>
              </a:rPr>
              <a:t>Discuss the UC ANR Diversity &amp; Inclusion Model </a:t>
            </a:r>
          </a:p>
          <a:p>
            <a:pPr marL="0" indent="0" algn="ctr">
              <a:buNone/>
            </a:pPr>
            <a:endParaRPr lang="en-US" sz="2400" i="1" dirty="0">
              <a:solidFill>
                <a:srgbClr val="0070C0"/>
              </a:solidFill>
              <a:latin typeface="Cambria" panose="02040503050406030204" pitchFamily="18" charset="0"/>
            </a:endParaRPr>
          </a:p>
          <a:p>
            <a:pPr marL="0" indent="0" algn="ctr">
              <a:buNone/>
            </a:pPr>
            <a:r>
              <a:rPr lang="en-US" sz="2400" i="1" dirty="0" smtClean="0">
                <a:solidFill>
                  <a:srgbClr val="0070C0"/>
                </a:solidFill>
                <a:latin typeface="Cambria" panose="02040503050406030204" pitchFamily="18" charset="0"/>
              </a:rPr>
              <a:t>Gain </a:t>
            </a:r>
            <a:r>
              <a:rPr lang="en-US" sz="2400" i="1" dirty="0">
                <a:solidFill>
                  <a:srgbClr val="0070C0"/>
                </a:solidFill>
                <a:latin typeface="Cambria" panose="02040503050406030204" pitchFamily="18" charset="0"/>
              </a:rPr>
              <a:t>understanding </a:t>
            </a:r>
            <a:r>
              <a:rPr lang="en-US" sz="2400" i="1" dirty="0" smtClean="0">
                <a:solidFill>
                  <a:srgbClr val="0070C0"/>
                </a:solidFill>
                <a:latin typeface="Cambria" panose="02040503050406030204" pitchFamily="18" charset="0"/>
              </a:rPr>
              <a:t>on </a:t>
            </a:r>
            <a:r>
              <a:rPr lang="en-US" sz="2400" i="1" dirty="0">
                <a:solidFill>
                  <a:srgbClr val="0070C0"/>
                </a:solidFill>
                <a:latin typeface="Cambria" panose="02040503050406030204" pitchFamily="18" charset="0"/>
              </a:rPr>
              <a:t>how to </a:t>
            </a:r>
            <a:r>
              <a:rPr lang="en-US" sz="2400" i="1" dirty="0" smtClean="0">
                <a:solidFill>
                  <a:srgbClr val="0070C0"/>
                </a:solidFill>
                <a:latin typeface="Cambria" panose="02040503050406030204" pitchFamily="18" charset="0"/>
              </a:rPr>
              <a:t>develop a plan to improve </a:t>
            </a:r>
            <a:r>
              <a:rPr lang="en-US" sz="2400" i="1" dirty="0">
                <a:solidFill>
                  <a:srgbClr val="0070C0"/>
                </a:solidFill>
                <a:latin typeface="Cambria" panose="02040503050406030204" pitchFamily="18" charset="0"/>
              </a:rPr>
              <a:t>your organization and personal Intercultural </a:t>
            </a:r>
            <a:r>
              <a:rPr lang="en-US" sz="2400" i="1" dirty="0" smtClean="0">
                <a:solidFill>
                  <a:srgbClr val="0070C0"/>
                </a:solidFill>
                <a:latin typeface="Cambria" panose="02040503050406030204" pitchFamily="18" charset="0"/>
              </a:rPr>
              <a:t>Competence</a:t>
            </a:r>
          </a:p>
        </p:txBody>
      </p:sp>
    </p:spTree>
    <p:extLst>
      <p:ext uri="{BB962C8B-B14F-4D97-AF65-F5344CB8AC3E}">
        <p14:creationId xmlns:p14="http://schemas.microsoft.com/office/powerpoint/2010/main" val="15134204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b="1" dirty="0" smtClean="0">
                <a:solidFill>
                  <a:srgbClr val="00B050"/>
                </a:solidFill>
              </a:rPr>
              <a:t>B</a:t>
            </a:r>
            <a:r>
              <a:rPr lang="en-US" dirty="0" smtClean="0">
                <a:solidFill>
                  <a:srgbClr val="0070C0"/>
                </a:solidFill>
              </a:rPr>
              <a:t>ut we need to do it anyway…. </a:t>
            </a:r>
            <a:br>
              <a:rPr lang="en-US" dirty="0" smtClean="0">
                <a:solidFill>
                  <a:srgbClr val="0070C0"/>
                </a:solidFill>
              </a:rPr>
            </a:br>
            <a:r>
              <a:rPr lang="en-US" dirty="0" smtClean="0"/>
              <a:t/>
            </a:r>
            <a:br>
              <a:rPr lang="en-US" dirty="0" smtClean="0"/>
            </a:br>
            <a:r>
              <a:rPr lang="en-US" sz="3200" dirty="0" smtClean="0">
                <a:solidFill>
                  <a:srgbClr val="0070C0"/>
                </a:solidFill>
              </a:rPr>
              <a:t>How can I approach people from different cultures?</a:t>
            </a:r>
            <a:br>
              <a:rPr lang="en-US" sz="3200" dirty="0" smtClean="0">
                <a:solidFill>
                  <a:srgbClr val="0070C0"/>
                </a:solidFill>
              </a:rPr>
            </a:br>
            <a:r>
              <a:rPr lang="en-US" sz="3200" dirty="0" smtClean="0">
                <a:solidFill>
                  <a:srgbClr val="0070C0"/>
                </a:solidFill>
              </a:rPr>
              <a:t>How can I do it without offending them?</a:t>
            </a:r>
            <a:br>
              <a:rPr lang="en-US" sz="3200" dirty="0" smtClean="0">
                <a:solidFill>
                  <a:srgbClr val="0070C0"/>
                </a:solidFill>
              </a:rPr>
            </a:br>
            <a:r>
              <a:rPr lang="en-US" sz="3200" dirty="0" smtClean="0">
                <a:solidFill>
                  <a:srgbClr val="0070C0"/>
                </a:solidFill>
              </a:rPr>
              <a:t/>
            </a:r>
            <a:br>
              <a:rPr lang="en-US" sz="3200" dirty="0" smtClean="0">
                <a:solidFill>
                  <a:srgbClr val="0070C0"/>
                </a:solidFill>
              </a:rPr>
            </a:br>
            <a:r>
              <a:rPr lang="en-US" sz="3200" dirty="0">
                <a:solidFill>
                  <a:srgbClr val="0070C0"/>
                </a:solidFill>
              </a:rPr>
              <a:t/>
            </a:r>
            <a:br>
              <a:rPr lang="en-US" sz="3200" dirty="0">
                <a:solidFill>
                  <a:srgbClr val="0070C0"/>
                </a:solidFill>
              </a:rPr>
            </a:br>
            <a:r>
              <a:rPr lang="en-US" sz="3200" b="1" dirty="0" smtClean="0">
                <a:solidFill>
                  <a:srgbClr val="0070C0"/>
                </a:solidFill>
              </a:rPr>
              <a:t>How, how, how, how, how… </a:t>
            </a:r>
            <a:endParaRPr lang="es-MX" sz="3200" b="1" dirty="0">
              <a:solidFill>
                <a:srgbClr val="0070C0"/>
              </a:solidFill>
            </a:endParaRPr>
          </a:p>
        </p:txBody>
      </p:sp>
    </p:spTree>
    <p:extLst>
      <p:ext uri="{BB962C8B-B14F-4D97-AF65-F5344CB8AC3E}">
        <p14:creationId xmlns:p14="http://schemas.microsoft.com/office/powerpoint/2010/main" val="34407555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smtClean="0"/>
              <a:t>		</a:t>
            </a:r>
            <a:r>
              <a:rPr lang="en-US" sz="4000" b="1" dirty="0" smtClean="0">
                <a:solidFill>
                  <a:srgbClr val="00B050"/>
                </a:solidFill>
              </a:rPr>
              <a:t>W</a:t>
            </a:r>
            <a:r>
              <a:rPr lang="en-US" sz="4000" dirty="0" smtClean="0">
                <a:solidFill>
                  <a:srgbClr val="0070C0"/>
                </a:solidFill>
              </a:rPr>
              <a:t>e can learn to effectively work with people from other cultures…… </a:t>
            </a:r>
          </a:p>
          <a:p>
            <a:pPr marL="0" indent="0" algn="ctr">
              <a:buNone/>
            </a:pPr>
            <a:endParaRPr lang="en-US" sz="4000" u="sng" dirty="0" smtClean="0">
              <a:solidFill>
                <a:srgbClr val="0070C0"/>
              </a:solidFill>
            </a:endParaRPr>
          </a:p>
        </p:txBody>
      </p:sp>
      <p:sp>
        <p:nvSpPr>
          <p:cNvPr id="4" name="Rectangle 3"/>
          <p:cNvSpPr/>
          <p:nvPr/>
        </p:nvSpPr>
        <p:spPr>
          <a:xfrm>
            <a:off x="2057400" y="5105400"/>
            <a:ext cx="6781800" cy="369332"/>
          </a:xfrm>
          <a:prstGeom prst="rect">
            <a:avLst/>
          </a:prstGeom>
        </p:spPr>
        <p:txBody>
          <a:bodyPr wrap="square">
            <a:spAutoFit/>
          </a:bodyPr>
          <a:lstStyle/>
          <a:p>
            <a:pPr algn="r">
              <a:buFont typeface="Wingdings" pitchFamily="2" charset="2"/>
              <a:buNone/>
            </a:pPr>
            <a:r>
              <a:rPr lang="en-US" altLang="en-US" dirty="0">
                <a:solidFill>
                  <a:srgbClr val="0070C0"/>
                </a:solidFill>
                <a:ea typeface="ＭＳ Ｐゴシック" pitchFamily="34" charset="-128"/>
              </a:rPr>
              <a:t>Source: </a:t>
            </a:r>
            <a:r>
              <a:rPr lang="en-US" altLang="en-US" dirty="0" err="1" smtClean="0">
                <a:solidFill>
                  <a:srgbClr val="0070C0"/>
                </a:solidFill>
                <a:ea typeface="ＭＳ Ｐゴシック" pitchFamily="34" charset="-128"/>
              </a:rPr>
              <a:t>Deardorf</a:t>
            </a:r>
            <a:r>
              <a:rPr lang="en-US" altLang="en-US" dirty="0">
                <a:solidFill>
                  <a:srgbClr val="0070C0"/>
                </a:solidFill>
                <a:ea typeface="ＭＳ Ｐゴシック" pitchFamily="34" charset="-128"/>
              </a:rPr>
              <a:t>, D. K. (2009), Hammer, M. (2011)</a:t>
            </a:r>
          </a:p>
        </p:txBody>
      </p:sp>
    </p:spTree>
    <p:extLst>
      <p:ext uri="{BB962C8B-B14F-4D97-AF65-F5344CB8AC3E}">
        <p14:creationId xmlns:p14="http://schemas.microsoft.com/office/powerpoint/2010/main" val="36155883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ChangeAspect="1"/>
          </p:cNvGrpSpPr>
          <p:nvPr/>
        </p:nvGrpSpPr>
        <p:grpSpPr>
          <a:xfrm flipH="1">
            <a:off x="2105123" y="1299726"/>
            <a:ext cx="1879418" cy="1832167"/>
            <a:chOff x="4275748" y="1323417"/>
            <a:chExt cx="2276420" cy="2219186"/>
          </a:xfrm>
          <a:solidFill>
            <a:srgbClr val="0070C0"/>
          </a:solidFill>
          <a:effectLst>
            <a:outerShdw blurRad="63500" sx="102000" sy="102000" algn="ctr" rotWithShape="0">
              <a:prstClr val="black">
                <a:alpha val="40000"/>
              </a:prstClr>
            </a:outerShdw>
          </a:effectLst>
        </p:grpSpPr>
        <p:sp>
          <p:nvSpPr>
            <p:cNvPr id="8" name="8-Point Star 18"/>
            <p:cNvSpPr/>
            <p:nvPr/>
          </p:nvSpPr>
          <p:spPr>
            <a:xfrm rot="1200000">
              <a:off x="4275748" y="1323417"/>
              <a:ext cx="2219186" cy="2219186"/>
            </a:xfrm>
            <a:custGeom>
              <a:avLst/>
              <a:gdLst/>
              <a:ahLst/>
              <a:cxnLst/>
              <a:rect l="l" t="t" r="r" b="b"/>
              <a:pathLst>
                <a:path w="3040380" h="3040380">
                  <a:moveTo>
                    <a:pt x="1520190" y="971550"/>
                  </a:moveTo>
                  <a:cubicBezTo>
                    <a:pt x="1217184" y="971550"/>
                    <a:pt x="971550" y="1217184"/>
                    <a:pt x="971550" y="1520190"/>
                  </a:cubicBezTo>
                  <a:cubicBezTo>
                    <a:pt x="971550" y="1823196"/>
                    <a:pt x="1217184" y="2068830"/>
                    <a:pt x="1520190" y="2068830"/>
                  </a:cubicBezTo>
                  <a:cubicBezTo>
                    <a:pt x="1823196" y="2068830"/>
                    <a:pt x="2068830" y="1823196"/>
                    <a:pt x="2068830" y="1520190"/>
                  </a:cubicBezTo>
                  <a:cubicBezTo>
                    <a:pt x="2068830" y="1217184"/>
                    <a:pt x="1823196" y="971550"/>
                    <a:pt x="1520190" y="971550"/>
                  </a:cubicBezTo>
                  <a:close/>
                  <a:moveTo>
                    <a:pt x="1520190" y="0"/>
                  </a:moveTo>
                  <a:cubicBezTo>
                    <a:pt x="1586792" y="0"/>
                    <a:pt x="1652393" y="4283"/>
                    <a:pt x="1716539" y="14094"/>
                  </a:cubicBezTo>
                  <a:lnTo>
                    <a:pt x="1824743" y="350145"/>
                  </a:lnTo>
                  <a:cubicBezTo>
                    <a:pt x="1933334" y="374378"/>
                    <a:pt x="2037036" y="417195"/>
                    <a:pt x="2131002" y="478094"/>
                  </a:cubicBezTo>
                  <a:lnTo>
                    <a:pt x="2446152" y="316463"/>
                  </a:lnTo>
                  <a:cubicBezTo>
                    <a:pt x="2551357" y="395501"/>
                    <a:pt x="2644879" y="489023"/>
                    <a:pt x="2723917" y="594229"/>
                  </a:cubicBezTo>
                  <a:lnTo>
                    <a:pt x="2564636" y="904796"/>
                  </a:lnTo>
                  <a:cubicBezTo>
                    <a:pt x="2569646" y="911341"/>
                    <a:pt x="2573744" y="918462"/>
                    <a:pt x="2577779" y="925640"/>
                  </a:cubicBezTo>
                  <a:cubicBezTo>
                    <a:pt x="2630072" y="1018660"/>
                    <a:pt x="2668781" y="1115626"/>
                    <a:pt x="2689512" y="1215405"/>
                  </a:cubicBezTo>
                  <a:lnTo>
                    <a:pt x="3026287" y="1323842"/>
                  </a:lnTo>
                  <a:cubicBezTo>
                    <a:pt x="3036097" y="1387988"/>
                    <a:pt x="3040380" y="1453589"/>
                    <a:pt x="3040380" y="1520190"/>
                  </a:cubicBezTo>
                  <a:cubicBezTo>
                    <a:pt x="3040380" y="1586792"/>
                    <a:pt x="3036097" y="1652393"/>
                    <a:pt x="3026287" y="1716539"/>
                  </a:cubicBezTo>
                  <a:lnTo>
                    <a:pt x="2690239" y="1824742"/>
                  </a:lnTo>
                  <a:cubicBezTo>
                    <a:pt x="2666005" y="1933335"/>
                    <a:pt x="2623188" y="2037037"/>
                    <a:pt x="2562287" y="2131005"/>
                  </a:cubicBezTo>
                  <a:lnTo>
                    <a:pt x="2723917" y="2446152"/>
                  </a:lnTo>
                  <a:cubicBezTo>
                    <a:pt x="2644879" y="2551357"/>
                    <a:pt x="2551357" y="2644879"/>
                    <a:pt x="2446151" y="2723917"/>
                  </a:cubicBezTo>
                  <a:lnTo>
                    <a:pt x="2135585" y="2564637"/>
                  </a:lnTo>
                  <a:cubicBezTo>
                    <a:pt x="2129042" y="2569647"/>
                    <a:pt x="2121921" y="2573744"/>
                    <a:pt x="2114744" y="2577779"/>
                  </a:cubicBezTo>
                  <a:cubicBezTo>
                    <a:pt x="2021723" y="2630072"/>
                    <a:pt x="1924755" y="2668781"/>
                    <a:pt x="1824976" y="2689511"/>
                  </a:cubicBezTo>
                  <a:lnTo>
                    <a:pt x="1716539" y="3026287"/>
                  </a:lnTo>
                  <a:cubicBezTo>
                    <a:pt x="1652393" y="3036097"/>
                    <a:pt x="1586792" y="3040380"/>
                    <a:pt x="1520190" y="3040380"/>
                  </a:cubicBezTo>
                  <a:cubicBezTo>
                    <a:pt x="1453589" y="3040380"/>
                    <a:pt x="1387987" y="3036097"/>
                    <a:pt x="1323841" y="3026287"/>
                  </a:cubicBezTo>
                  <a:lnTo>
                    <a:pt x="1215638" y="2690237"/>
                  </a:lnTo>
                  <a:cubicBezTo>
                    <a:pt x="1107045" y="2666005"/>
                    <a:pt x="1003344" y="2623186"/>
                    <a:pt x="909378" y="2562286"/>
                  </a:cubicBezTo>
                  <a:lnTo>
                    <a:pt x="594229" y="2723917"/>
                  </a:lnTo>
                  <a:cubicBezTo>
                    <a:pt x="489023" y="2644879"/>
                    <a:pt x="395501" y="2551357"/>
                    <a:pt x="316463" y="2446152"/>
                  </a:cubicBezTo>
                  <a:lnTo>
                    <a:pt x="475745" y="2135582"/>
                  </a:lnTo>
                  <a:cubicBezTo>
                    <a:pt x="470736" y="2129039"/>
                    <a:pt x="466639" y="2121919"/>
                    <a:pt x="462604" y="2114742"/>
                  </a:cubicBezTo>
                  <a:cubicBezTo>
                    <a:pt x="410311" y="2021723"/>
                    <a:pt x="371603" y="1924756"/>
                    <a:pt x="350872" y="1824977"/>
                  </a:cubicBezTo>
                  <a:lnTo>
                    <a:pt x="14094" y="1716539"/>
                  </a:lnTo>
                  <a:cubicBezTo>
                    <a:pt x="4283" y="1652393"/>
                    <a:pt x="0" y="1586792"/>
                    <a:pt x="0" y="1520190"/>
                  </a:cubicBezTo>
                  <a:cubicBezTo>
                    <a:pt x="0" y="1453589"/>
                    <a:pt x="4283" y="1387988"/>
                    <a:pt x="14093" y="1323841"/>
                  </a:cubicBezTo>
                  <a:lnTo>
                    <a:pt x="350147" y="1215637"/>
                  </a:lnTo>
                  <a:cubicBezTo>
                    <a:pt x="374379" y="1107046"/>
                    <a:pt x="417197" y="1003347"/>
                    <a:pt x="478096" y="909381"/>
                  </a:cubicBezTo>
                  <a:lnTo>
                    <a:pt x="316464" y="594228"/>
                  </a:lnTo>
                  <a:cubicBezTo>
                    <a:pt x="395501" y="489023"/>
                    <a:pt x="489023" y="395501"/>
                    <a:pt x="594229" y="316463"/>
                  </a:cubicBezTo>
                  <a:lnTo>
                    <a:pt x="904800" y="475746"/>
                  </a:lnTo>
                  <a:cubicBezTo>
                    <a:pt x="911343" y="470736"/>
                    <a:pt x="918463" y="466639"/>
                    <a:pt x="925641" y="462604"/>
                  </a:cubicBezTo>
                  <a:cubicBezTo>
                    <a:pt x="1018661" y="410311"/>
                    <a:pt x="1115626" y="371603"/>
                    <a:pt x="1215403" y="350873"/>
                  </a:cubicBezTo>
                  <a:lnTo>
                    <a:pt x="1323841" y="14093"/>
                  </a:lnTo>
                  <a:cubicBezTo>
                    <a:pt x="1387988" y="4283"/>
                    <a:pt x="1453589" y="0"/>
                    <a:pt x="152019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latin typeface="Calibri"/>
                <a:cs typeface="Calibri"/>
              </a:endParaRPr>
            </a:p>
          </p:txBody>
        </p:sp>
        <p:sp>
          <p:nvSpPr>
            <p:cNvPr id="9" name="8-Point Star 6"/>
            <p:cNvSpPr>
              <a:spLocks noChangeAspect="1"/>
            </p:cNvSpPr>
            <p:nvPr/>
          </p:nvSpPr>
          <p:spPr>
            <a:xfrm rot="1200000">
              <a:off x="4317462" y="1365131"/>
              <a:ext cx="2135758" cy="2135758"/>
            </a:xfrm>
            <a:custGeom>
              <a:avLst/>
              <a:gdLst/>
              <a:ahLst/>
              <a:cxnLst/>
              <a:rect l="l" t="t" r="r" b="b"/>
              <a:pathLst>
                <a:path w="1874520" h="1874520">
                  <a:moveTo>
                    <a:pt x="739496" y="595923"/>
                  </a:moveTo>
                  <a:cubicBezTo>
                    <a:pt x="550981" y="705145"/>
                    <a:pt x="486701" y="946509"/>
                    <a:pt x="595923" y="1135024"/>
                  </a:cubicBezTo>
                  <a:cubicBezTo>
                    <a:pt x="705145" y="1323539"/>
                    <a:pt x="946509" y="1387819"/>
                    <a:pt x="1135024" y="1278597"/>
                  </a:cubicBezTo>
                  <a:cubicBezTo>
                    <a:pt x="1323539" y="1169375"/>
                    <a:pt x="1387819" y="928011"/>
                    <a:pt x="1278597" y="739496"/>
                  </a:cubicBezTo>
                  <a:cubicBezTo>
                    <a:pt x="1169375" y="550981"/>
                    <a:pt x="928011" y="486701"/>
                    <a:pt x="739496" y="595923"/>
                  </a:cubicBezTo>
                  <a:close/>
                  <a:moveTo>
                    <a:pt x="349309" y="212809"/>
                  </a:moveTo>
                  <a:lnTo>
                    <a:pt x="549487" y="318071"/>
                  </a:lnTo>
                  <a:cubicBezTo>
                    <a:pt x="558730" y="311181"/>
                    <a:pt x="568662" y="305287"/>
                    <a:pt x="578782" y="299598"/>
                  </a:cubicBezTo>
                  <a:cubicBezTo>
                    <a:pt x="640907" y="264673"/>
                    <a:pt x="705951" y="239798"/>
                    <a:pt x="772822" y="227822"/>
                  </a:cubicBezTo>
                  <a:lnTo>
                    <a:pt x="842125" y="4804"/>
                  </a:lnTo>
                  <a:lnTo>
                    <a:pt x="937260" y="0"/>
                  </a:lnTo>
                  <a:cubicBezTo>
                    <a:pt x="969377" y="0"/>
                    <a:pt x="1001116" y="1615"/>
                    <a:pt x="1032398" y="4804"/>
                  </a:cubicBezTo>
                  <a:lnTo>
                    <a:pt x="1101417" y="226909"/>
                  </a:lnTo>
                  <a:cubicBezTo>
                    <a:pt x="1180333" y="242653"/>
                    <a:pt x="1255615" y="273607"/>
                    <a:pt x="1322618" y="319342"/>
                  </a:cubicBezTo>
                  <a:lnTo>
                    <a:pt x="1525213" y="212810"/>
                  </a:lnTo>
                  <a:cubicBezTo>
                    <a:pt x="1578197" y="250355"/>
                    <a:pt x="1624168" y="296326"/>
                    <a:pt x="1661713" y="349310"/>
                  </a:cubicBezTo>
                  <a:lnTo>
                    <a:pt x="1556452" y="549486"/>
                  </a:lnTo>
                  <a:cubicBezTo>
                    <a:pt x="1563341" y="558729"/>
                    <a:pt x="1569235" y="568662"/>
                    <a:pt x="1574924" y="578781"/>
                  </a:cubicBezTo>
                  <a:cubicBezTo>
                    <a:pt x="1609849" y="640906"/>
                    <a:pt x="1634724" y="705951"/>
                    <a:pt x="1646701" y="772822"/>
                  </a:cubicBezTo>
                  <a:lnTo>
                    <a:pt x="1869716" y="842124"/>
                  </a:lnTo>
                  <a:lnTo>
                    <a:pt x="1874520" y="937260"/>
                  </a:lnTo>
                  <a:cubicBezTo>
                    <a:pt x="1874520" y="969377"/>
                    <a:pt x="1872905" y="1001117"/>
                    <a:pt x="1869716" y="1032399"/>
                  </a:cubicBezTo>
                  <a:lnTo>
                    <a:pt x="1647613" y="1101417"/>
                  </a:lnTo>
                  <a:cubicBezTo>
                    <a:pt x="1631869" y="1180333"/>
                    <a:pt x="1600915" y="1255615"/>
                    <a:pt x="1555180" y="1322618"/>
                  </a:cubicBezTo>
                  <a:lnTo>
                    <a:pt x="1661712" y="1525211"/>
                  </a:lnTo>
                  <a:cubicBezTo>
                    <a:pt x="1624167" y="1578195"/>
                    <a:pt x="1578196" y="1624166"/>
                    <a:pt x="1525211" y="1661712"/>
                  </a:cubicBezTo>
                  <a:lnTo>
                    <a:pt x="1325036" y="1556451"/>
                  </a:lnTo>
                  <a:cubicBezTo>
                    <a:pt x="1315793" y="1563341"/>
                    <a:pt x="1305860" y="1569235"/>
                    <a:pt x="1295741" y="1574924"/>
                  </a:cubicBezTo>
                  <a:cubicBezTo>
                    <a:pt x="1233616" y="1609849"/>
                    <a:pt x="1168571" y="1634724"/>
                    <a:pt x="1101700" y="1646700"/>
                  </a:cubicBezTo>
                  <a:lnTo>
                    <a:pt x="1032398" y="1869716"/>
                  </a:lnTo>
                  <a:lnTo>
                    <a:pt x="937260" y="1874520"/>
                  </a:lnTo>
                  <a:cubicBezTo>
                    <a:pt x="905144" y="1874520"/>
                    <a:pt x="873405" y="1872905"/>
                    <a:pt x="842124" y="1869716"/>
                  </a:cubicBezTo>
                  <a:lnTo>
                    <a:pt x="773105" y="1647612"/>
                  </a:lnTo>
                  <a:cubicBezTo>
                    <a:pt x="694189" y="1631869"/>
                    <a:pt x="618908" y="1600914"/>
                    <a:pt x="551905" y="1555180"/>
                  </a:cubicBezTo>
                  <a:lnTo>
                    <a:pt x="349310" y="1661713"/>
                  </a:lnTo>
                  <a:cubicBezTo>
                    <a:pt x="296326" y="1624168"/>
                    <a:pt x="250355" y="1578197"/>
                    <a:pt x="212810" y="1525212"/>
                  </a:cubicBezTo>
                  <a:lnTo>
                    <a:pt x="318071" y="1325035"/>
                  </a:lnTo>
                  <a:cubicBezTo>
                    <a:pt x="311181" y="1315792"/>
                    <a:pt x="305287" y="1305860"/>
                    <a:pt x="299598" y="1295740"/>
                  </a:cubicBezTo>
                  <a:cubicBezTo>
                    <a:pt x="264673" y="1233616"/>
                    <a:pt x="239799" y="1168571"/>
                    <a:pt x="227822" y="1101700"/>
                  </a:cubicBezTo>
                  <a:lnTo>
                    <a:pt x="4804" y="1032398"/>
                  </a:lnTo>
                  <a:lnTo>
                    <a:pt x="0" y="937260"/>
                  </a:lnTo>
                  <a:cubicBezTo>
                    <a:pt x="0" y="905144"/>
                    <a:pt x="1616" y="873405"/>
                    <a:pt x="4804" y="842124"/>
                  </a:cubicBezTo>
                  <a:lnTo>
                    <a:pt x="226910" y="773105"/>
                  </a:lnTo>
                  <a:cubicBezTo>
                    <a:pt x="242653" y="694189"/>
                    <a:pt x="273608" y="618908"/>
                    <a:pt x="319342" y="551905"/>
                  </a:cubicBezTo>
                  <a:lnTo>
                    <a:pt x="212809" y="349309"/>
                  </a:lnTo>
                  <a:cubicBezTo>
                    <a:pt x="250354" y="296325"/>
                    <a:pt x="296325" y="250354"/>
                    <a:pt x="349309" y="21280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cs typeface="Calibri"/>
              </a:endParaRPr>
            </a:p>
          </p:txBody>
        </p:sp>
        <p:sp>
          <p:nvSpPr>
            <p:cNvPr id="10" name="8-Point Star 18"/>
            <p:cNvSpPr/>
            <p:nvPr/>
          </p:nvSpPr>
          <p:spPr>
            <a:xfrm rot="1200000">
              <a:off x="4758995" y="1408628"/>
              <a:ext cx="1793173" cy="1809385"/>
            </a:xfrm>
            <a:custGeom>
              <a:avLst/>
              <a:gdLst/>
              <a:ahLst/>
              <a:cxnLst/>
              <a:rect l="l" t="t" r="r" b="b"/>
              <a:pathLst>
                <a:path w="1793173" h="1809385">
                  <a:moveTo>
                    <a:pt x="540264" y="10286"/>
                  </a:moveTo>
                  <a:lnTo>
                    <a:pt x="683581" y="0"/>
                  </a:lnTo>
                  <a:cubicBezTo>
                    <a:pt x="732193" y="0"/>
                    <a:pt x="780076" y="3126"/>
                    <a:pt x="826897" y="10287"/>
                  </a:cubicBezTo>
                  <a:lnTo>
                    <a:pt x="905875" y="255572"/>
                  </a:lnTo>
                  <a:cubicBezTo>
                    <a:pt x="985136" y="273260"/>
                    <a:pt x="1060829" y="304512"/>
                    <a:pt x="1129415" y="348963"/>
                  </a:cubicBezTo>
                  <a:lnTo>
                    <a:pt x="1359444" y="230987"/>
                  </a:lnTo>
                  <a:cubicBezTo>
                    <a:pt x="1436234" y="288678"/>
                    <a:pt x="1504495" y="356940"/>
                    <a:pt x="1562186" y="433730"/>
                  </a:cubicBezTo>
                  <a:lnTo>
                    <a:pt x="1445926" y="660414"/>
                  </a:lnTo>
                  <a:cubicBezTo>
                    <a:pt x="1449583" y="665192"/>
                    <a:pt x="1452574" y="670389"/>
                    <a:pt x="1455519" y="675628"/>
                  </a:cubicBezTo>
                  <a:cubicBezTo>
                    <a:pt x="1493688" y="743524"/>
                    <a:pt x="1521942" y="814300"/>
                    <a:pt x="1537074" y="887129"/>
                  </a:cubicBezTo>
                  <a:lnTo>
                    <a:pt x="1782887" y="966278"/>
                  </a:lnTo>
                  <a:cubicBezTo>
                    <a:pt x="1790047" y="1013098"/>
                    <a:pt x="1793174" y="1060981"/>
                    <a:pt x="1793173" y="1109593"/>
                  </a:cubicBezTo>
                  <a:cubicBezTo>
                    <a:pt x="1793174" y="1158206"/>
                    <a:pt x="1790047" y="1206089"/>
                    <a:pt x="1782887" y="1252909"/>
                  </a:cubicBezTo>
                  <a:lnTo>
                    <a:pt x="1537604" y="1331887"/>
                  </a:lnTo>
                  <a:cubicBezTo>
                    <a:pt x="1519916" y="1411149"/>
                    <a:pt x="1488663" y="1486842"/>
                    <a:pt x="1444212" y="1555429"/>
                  </a:cubicBezTo>
                  <a:lnTo>
                    <a:pt x="1562186" y="1785457"/>
                  </a:lnTo>
                  <a:lnTo>
                    <a:pt x="1541415" y="1809385"/>
                  </a:lnTo>
                  <a:cubicBezTo>
                    <a:pt x="1282525" y="1763268"/>
                    <a:pt x="1028742" y="1654791"/>
                    <a:pt x="802157" y="1490156"/>
                  </a:cubicBezTo>
                  <a:cubicBezTo>
                    <a:pt x="965712" y="1441296"/>
                    <a:pt x="1084035" y="1289263"/>
                    <a:pt x="1084035" y="1109593"/>
                  </a:cubicBezTo>
                  <a:cubicBezTo>
                    <a:pt x="1084035" y="888428"/>
                    <a:pt x="904746" y="709138"/>
                    <a:pt x="683580" y="709138"/>
                  </a:cubicBezTo>
                  <a:cubicBezTo>
                    <a:pt x="508801" y="709138"/>
                    <a:pt x="360173" y="821108"/>
                    <a:pt x="307122" y="977792"/>
                  </a:cubicBezTo>
                  <a:cubicBezTo>
                    <a:pt x="149161" y="745008"/>
                    <a:pt x="47166" y="492202"/>
                    <a:pt x="0" y="237686"/>
                  </a:cubicBezTo>
                  <a:cubicBezTo>
                    <a:pt x="2290" y="235086"/>
                    <a:pt x="4999" y="233030"/>
                    <a:pt x="7717" y="230988"/>
                  </a:cubicBezTo>
                  <a:lnTo>
                    <a:pt x="234405" y="347249"/>
                  </a:lnTo>
                  <a:cubicBezTo>
                    <a:pt x="239180" y="343592"/>
                    <a:pt x="244378" y="340602"/>
                    <a:pt x="249617" y="337656"/>
                  </a:cubicBezTo>
                  <a:cubicBezTo>
                    <a:pt x="317512" y="299488"/>
                    <a:pt x="388287" y="271234"/>
                    <a:pt x="461115" y="2561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latin typeface="Calibri"/>
                <a:cs typeface="Calibri"/>
              </a:endParaRPr>
            </a:p>
          </p:txBody>
        </p:sp>
      </p:grpSp>
      <p:grpSp>
        <p:nvGrpSpPr>
          <p:cNvPr id="11" name="Group 10"/>
          <p:cNvGrpSpPr>
            <a:grpSpLocks noChangeAspect="1"/>
          </p:cNvGrpSpPr>
          <p:nvPr/>
        </p:nvGrpSpPr>
        <p:grpSpPr>
          <a:xfrm rot="1362815" flipH="1">
            <a:off x="5613430" y="2619817"/>
            <a:ext cx="2716557" cy="2648259"/>
            <a:chOff x="4275749" y="1323417"/>
            <a:chExt cx="2276419" cy="2219186"/>
          </a:xfrm>
          <a:solidFill>
            <a:srgbClr val="0070C0"/>
          </a:solidFill>
          <a:effectLst>
            <a:outerShdw blurRad="63500" sx="102000" sy="102000" algn="ctr" rotWithShape="0">
              <a:prstClr val="black">
                <a:alpha val="40000"/>
              </a:prstClr>
            </a:outerShdw>
          </a:effectLst>
        </p:grpSpPr>
        <p:sp>
          <p:nvSpPr>
            <p:cNvPr id="12" name="8-Point Star 18"/>
            <p:cNvSpPr/>
            <p:nvPr/>
          </p:nvSpPr>
          <p:spPr>
            <a:xfrm rot="1200000">
              <a:off x="4275749" y="1323417"/>
              <a:ext cx="2219186" cy="2219186"/>
            </a:xfrm>
            <a:custGeom>
              <a:avLst/>
              <a:gdLst/>
              <a:ahLst/>
              <a:cxnLst/>
              <a:rect l="l" t="t" r="r" b="b"/>
              <a:pathLst>
                <a:path w="3040380" h="3040380">
                  <a:moveTo>
                    <a:pt x="1520190" y="971550"/>
                  </a:moveTo>
                  <a:cubicBezTo>
                    <a:pt x="1217184" y="971550"/>
                    <a:pt x="971550" y="1217184"/>
                    <a:pt x="971550" y="1520190"/>
                  </a:cubicBezTo>
                  <a:cubicBezTo>
                    <a:pt x="971550" y="1823196"/>
                    <a:pt x="1217184" y="2068830"/>
                    <a:pt x="1520190" y="2068830"/>
                  </a:cubicBezTo>
                  <a:cubicBezTo>
                    <a:pt x="1823196" y="2068830"/>
                    <a:pt x="2068830" y="1823196"/>
                    <a:pt x="2068830" y="1520190"/>
                  </a:cubicBezTo>
                  <a:cubicBezTo>
                    <a:pt x="2068830" y="1217184"/>
                    <a:pt x="1823196" y="971550"/>
                    <a:pt x="1520190" y="971550"/>
                  </a:cubicBezTo>
                  <a:close/>
                  <a:moveTo>
                    <a:pt x="1520190" y="0"/>
                  </a:moveTo>
                  <a:cubicBezTo>
                    <a:pt x="1586792" y="0"/>
                    <a:pt x="1652393" y="4283"/>
                    <a:pt x="1716539" y="14094"/>
                  </a:cubicBezTo>
                  <a:lnTo>
                    <a:pt x="1824743" y="350145"/>
                  </a:lnTo>
                  <a:cubicBezTo>
                    <a:pt x="1933334" y="374378"/>
                    <a:pt x="2037036" y="417195"/>
                    <a:pt x="2131002" y="478094"/>
                  </a:cubicBezTo>
                  <a:lnTo>
                    <a:pt x="2446152" y="316463"/>
                  </a:lnTo>
                  <a:cubicBezTo>
                    <a:pt x="2551357" y="395501"/>
                    <a:pt x="2644879" y="489023"/>
                    <a:pt x="2723917" y="594229"/>
                  </a:cubicBezTo>
                  <a:lnTo>
                    <a:pt x="2564636" y="904796"/>
                  </a:lnTo>
                  <a:cubicBezTo>
                    <a:pt x="2569646" y="911341"/>
                    <a:pt x="2573744" y="918462"/>
                    <a:pt x="2577779" y="925640"/>
                  </a:cubicBezTo>
                  <a:cubicBezTo>
                    <a:pt x="2630072" y="1018660"/>
                    <a:pt x="2668781" y="1115626"/>
                    <a:pt x="2689512" y="1215405"/>
                  </a:cubicBezTo>
                  <a:lnTo>
                    <a:pt x="3026287" y="1323842"/>
                  </a:lnTo>
                  <a:cubicBezTo>
                    <a:pt x="3036097" y="1387988"/>
                    <a:pt x="3040380" y="1453589"/>
                    <a:pt x="3040380" y="1520190"/>
                  </a:cubicBezTo>
                  <a:cubicBezTo>
                    <a:pt x="3040380" y="1586792"/>
                    <a:pt x="3036097" y="1652393"/>
                    <a:pt x="3026287" y="1716539"/>
                  </a:cubicBezTo>
                  <a:lnTo>
                    <a:pt x="2690239" y="1824742"/>
                  </a:lnTo>
                  <a:cubicBezTo>
                    <a:pt x="2666005" y="1933335"/>
                    <a:pt x="2623188" y="2037037"/>
                    <a:pt x="2562287" y="2131005"/>
                  </a:cubicBezTo>
                  <a:lnTo>
                    <a:pt x="2723917" y="2446152"/>
                  </a:lnTo>
                  <a:cubicBezTo>
                    <a:pt x="2644879" y="2551357"/>
                    <a:pt x="2551357" y="2644879"/>
                    <a:pt x="2446151" y="2723917"/>
                  </a:cubicBezTo>
                  <a:lnTo>
                    <a:pt x="2135585" y="2564637"/>
                  </a:lnTo>
                  <a:cubicBezTo>
                    <a:pt x="2129042" y="2569647"/>
                    <a:pt x="2121921" y="2573744"/>
                    <a:pt x="2114744" y="2577779"/>
                  </a:cubicBezTo>
                  <a:cubicBezTo>
                    <a:pt x="2021723" y="2630072"/>
                    <a:pt x="1924755" y="2668781"/>
                    <a:pt x="1824976" y="2689511"/>
                  </a:cubicBezTo>
                  <a:lnTo>
                    <a:pt x="1716539" y="3026287"/>
                  </a:lnTo>
                  <a:cubicBezTo>
                    <a:pt x="1652393" y="3036097"/>
                    <a:pt x="1586792" y="3040380"/>
                    <a:pt x="1520190" y="3040380"/>
                  </a:cubicBezTo>
                  <a:cubicBezTo>
                    <a:pt x="1453589" y="3040380"/>
                    <a:pt x="1387987" y="3036097"/>
                    <a:pt x="1323841" y="3026287"/>
                  </a:cubicBezTo>
                  <a:lnTo>
                    <a:pt x="1215638" y="2690237"/>
                  </a:lnTo>
                  <a:cubicBezTo>
                    <a:pt x="1107045" y="2666005"/>
                    <a:pt x="1003344" y="2623186"/>
                    <a:pt x="909378" y="2562286"/>
                  </a:cubicBezTo>
                  <a:lnTo>
                    <a:pt x="594229" y="2723917"/>
                  </a:lnTo>
                  <a:cubicBezTo>
                    <a:pt x="489023" y="2644879"/>
                    <a:pt x="395501" y="2551357"/>
                    <a:pt x="316463" y="2446152"/>
                  </a:cubicBezTo>
                  <a:lnTo>
                    <a:pt x="475745" y="2135582"/>
                  </a:lnTo>
                  <a:cubicBezTo>
                    <a:pt x="470736" y="2129039"/>
                    <a:pt x="466639" y="2121919"/>
                    <a:pt x="462604" y="2114742"/>
                  </a:cubicBezTo>
                  <a:cubicBezTo>
                    <a:pt x="410311" y="2021723"/>
                    <a:pt x="371603" y="1924756"/>
                    <a:pt x="350872" y="1824977"/>
                  </a:cubicBezTo>
                  <a:lnTo>
                    <a:pt x="14094" y="1716539"/>
                  </a:lnTo>
                  <a:cubicBezTo>
                    <a:pt x="4283" y="1652393"/>
                    <a:pt x="0" y="1586792"/>
                    <a:pt x="0" y="1520190"/>
                  </a:cubicBezTo>
                  <a:cubicBezTo>
                    <a:pt x="0" y="1453589"/>
                    <a:pt x="4283" y="1387988"/>
                    <a:pt x="14093" y="1323841"/>
                  </a:cubicBezTo>
                  <a:lnTo>
                    <a:pt x="350147" y="1215637"/>
                  </a:lnTo>
                  <a:cubicBezTo>
                    <a:pt x="374379" y="1107046"/>
                    <a:pt x="417197" y="1003347"/>
                    <a:pt x="478096" y="909381"/>
                  </a:cubicBezTo>
                  <a:lnTo>
                    <a:pt x="316464" y="594228"/>
                  </a:lnTo>
                  <a:cubicBezTo>
                    <a:pt x="395501" y="489023"/>
                    <a:pt x="489023" y="395501"/>
                    <a:pt x="594229" y="316463"/>
                  </a:cubicBezTo>
                  <a:lnTo>
                    <a:pt x="904800" y="475746"/>
                  </a:lnTo>
                  <a:cubicBezTo>
                    <a:pt x="911343" y="470736"/>
                    <a:pt x="918463" y="466639"/>
                    <a:pt x="925641" y="462604"/>
                  </a:cubicBezTo>
                  <a:cubicBezTo>
                    <a:pt x="1018661" y="410311"/>
                    <a:pt x="1115626" y="371603"/>
                    <a:pt x="1215403" y="350873"/>
                  </a:cubicBezTo>
                  <a:lnTo>
                    <a:pt x="1323841" y="14093"/>
                  </a:lnTo>
                  <a:cubicBezTo>
                    <a:pt x="1387988" y="4283"/>
                    <a:pt x="1453589" y="0"/>
                    <a:pt x="152019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latin typeface="Calibri"/>
                <a:cs typeface="Calibri"/>
              </a:endParaRPr>
            </a:p>
          </p:txBody>
        </p:sp>
        <p:sp>
          <p:nvSpPr>
            <p:cNvPr id="13" name="8-Point Star 6"/>
            <p:cNvSpPr>
              <a:spLocks noChangeAspect="1"/>
            </p:cNvSpPr>
            <p:nvPr/>
          </p:nvSpPr>
          <p:spPr>
            <a:xfrm rot="1200000">
              <a:off x="4317463" y="1365131"/>
              <a:ext cx="2135759" cy="2135758"/>
            </a:xfrm>
            <a:custGeom>
              <a:avLst/>
              <a:gdLst/>
              <a:ahLst/>
              <a:cxnLst/>
              <a:rect l="l" t="t" r="r" b="b"/>
              <a:pathLst>
                <a:path w="1874520" h="1874520">
                  <a:moveTo>
                    <a:pt x="739496" y="595923"/>
                  </a:moveTo>
                  <a:cubicBezTo>
                    <a:pt x="550981" y="705145"/>
                    <a:pt x="486701" y="946509"/>
                    <a:pt x="595923" y="1135024"/>
                  </a:cubicBezTo>
                  <a:cubicBezTo>
                    <a:pt x="705145" y="1323539"/>
                    <a:pt x="946509" y="1387819"/>
                    <a:pt x="1135024" y="1278597"/>
                  </a:cubicBezTo>
                  <a:cubicBezTo>
                    <a:pt x="1323539" y="1169375"/>
                    <a:pt x="1387819" y="928011"/>
                    <a:pt x="1278597" y="739496"/>
                  </a:cubicBezTo>
                  <a:cubicBezTo>
                    <a:pt x="1169375" y="550981"/>
                    <a:pt x="928011" y="486701"/>
                    <a:pt x="739496" y="595923"/>
                  </a:cubicBezTo>
                  <a:close/>
                  <a:moveTo>
                    <a:pt x="349309" y="212809"/>
                  </a:moveTo>
                  <a:lnTo>
                    <a:pt x="549487" y="318071"/>
                  </a:lnTo>
                  <a:cubicBezTo>
                    <a:pt x="558730" y="311181"/>
                    <a:pt x="568662" y="305287"/>
                    <a:pt x="578782" y="299598"/>
                  </a:cubicBezTo>
                  <a:cubicBezTo>
                    <a:pt x="640907" y="264673"/>
                    <a:pt x="705951" y="239798"/>
                    <a:pt x="772822" y="227822"/>
                  </a:cubicBezTo>
                  <a:lnTo>
                    <a:pt x="842125" y="4804"/>
                  </a:lnTo>
                  <a:lnTo>
                    <a:pt x="937260" y="0"/>
                  </a:lnTo>
                  <a:cubicBezTo>
                    <a:pt x="969377" y="0"/>
                    <a:pt x="1001116" y="1615"/>
                    <a:pt x="1032398" y="4804"/>
                  </a:cubicBezTo>
                  <a:lnTo>
                    <a:pt x="1101417" y="226909"/>
                  </a:lnTo>
                  <a:cubicBezTo>
                    <a:pt x="1180333" y="242653"/>
                    <a:pt x="1255615" y="273607"/>
                    <a:pt x="1322618" y="319342"/>
                  </a:cubicBezTo>
                  <a:lnTo>
                    <a:pt x="1525213" y="212810"/>
                  </a:lnTo>
                  <a:cubicBezTo>
                    <a:pt x="1578197" y="250355"/>
                    <a:pt x="1624168" y="296326"/>
                    <a:pt x="1661713" y="349310"/>
                  </a:cubicBezTo>
                  <a:lnTo>
                    <a:pt x="1556452" y="549486"/>
                  </a:lnTo>
                  <a:cubicBezTo>
                    <a:pt x="1563341" y="558729"/>
                    <a:pt x="1569235" y="568662"/>
                    <a:pt x="1574924" y="578781"/>
                  </a:cubicBezTo>
                  <a:cubicBezTo>
                    <a:pt x="1609849" y="640906"/>
                    <a:pt x="1634724" y="705951"/>
                    <a:pt x="1646701" y="772822"/>
                  </a:cubicBezTo>
                  <a:lnTo>
                    <a:pt x="1869716" y="842124"/>
                  </a:lnTo>
                  <a:lnTo>
                    <a:pt x="1874520" y="937260"/>
                  </a:lnTo>
                  <a:cubicBezTo>
                    <a:pt x="1874520" y="969377"/>
                    <a:pt x="1872905" y="1001117"/>
                    <a:pt x="1869716" y="1032399"/>
                  </a:cubicBezTo>
                  <a:lnTo>
                    <a:pt x="1647613" y="1101417"/>
                  </a:lnTo>
                  <a:cubicBezTo>
                    <a:pt x="1631869" y="1180333"/>
                    <a:pt x="1600915" y="1255615"/>
                    <a:pt x="1555180" y="1322618"/>
                  </a:cubicBezTo>
                  <a:lnTo>
                    <a:pt x="1661712" y="1525211"/>
                  </a:lnTo>
                  <a:cubicBezTo>
                    <a:pt x="1624167" y="1578195"/>
                    <a:pt x="1578196" y="1624166"/>
                    <a:pt x="1525211" y="1661712"/>
                  </a:cubicBezTo>
                  <a:lnTo>
                    <a:pt x="1325036" y="1556451"/>
                  </a:lnTo>
                  <a:cubicBezTo>
                    <a:pt x="1315793" y="1563341"/>
                    <a:pt x="1305860" y="1569235"/>
                    <a:pt x="1295741" y="1574924"/>
                  </a:cubicBezTo>
                  <a:cubicBezTo>
                    <a:pt x="1233616" y="1609849"/>
                    <a:pt x="1168571" y="1634724"/>
                    <a:pt x="1101700" y="1646700"/>
                  </a:cubicBezTo>
                  <a:lnTo>
                    <a:pt x="1032398" y="1869716"/>
                  </a:lnTo>
                  <a:lnTo>
                    <a:pt x="937260" y="1874520"/>
                  </a:lnTo>
                  <a:cubicBezTo>
                    <a:pt x="905144" y="1874520"/>
                    <a:pt x="873405" y="1872905"/>
                    <a:pt x="842124" y="1869716"/>
                  </a:cubicBezTo>
                  <a:lnTo>
                    <a:pt x="773105" y="1647612"/>
                  </a:lnTo>
                  <a:cubicBezTo>
                    <a:pt x="694189" y="1631869"/>
                    <a:pt x="618908" y="1600914"/>
                    <a:pt x="551905" y="1555180"/>
                  </a:cubicBezTo>
                  <a:lnTo>
                    <a:pt x="349310" y="1661713"/>
                  </a:lnTo>
                  <a:cubicBezTo>
                    <a:pt x="296326" y="1624168"/>
                    <a:pt x="250355" y="1578197"/>
                    <a:pt x="212810" y="1525212"/>
                  </a:cubicBezTo>
                  <a:lnTo>
                    <a:pt x="318071" y="1325035"/>
                  </a:lnTo>
                  <a:cubicBezTo>
                    <a:pt x="311181" y="1315792"/>
                    <a:pt x="305287" y="1305860"/>
                    <a:pt x="299598" y="1295740"/>
                  </a:cubicBezTo>
                  <a:cubicBezTo>
                    <a:pt x="264673" y="1233616"/>
                    <a:pt x="239799" y="1168571"/>
                    <a:pt x="227822" y="1101700"/>
                  </a:cubicBezTo>
                  <a:lnTo>
                    <a:pt x="4804" y="1032398"/>
                  </a:lnTo>
                  <a:lnTo>
                    <a:pt x="0" y="937260"/>
                  </a:lnTo>
                  <a:cubicBezTo>
                    <a:pt x="0" y="905144"/>
                    <a:pt x="1616" y="873405"/>
                    <a:pt x="4804" y="842124"/>
                  </a:cubicBezTo>
                  <a:lnTo>
                    <a:pt x="226910" y="773105"/>
                  </a:lnTo>
                  <a:cubicBezTo>
                    <a:pt x="242653" y="694189"/>
                    <a:pt x="273608" y="618908"/>
                    <a:pt x="319342" y="551905"/>
                  </a:cubicBezTo>
                  <a:lnTo>
                    <a:pt x="212809" y="349309"/>
                  </a:lnTo>
                  <a:cubicBezTo>
                    <a:pt x="250354" y="296325"/>
                    <a:pt x="296325" y="250354"/>
                    <a:pt x="349309" y="21280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cs typeface="Calibri"/>
              </a:endParaRPr>
            </a:p>
          </p:txBody>
        </p:sp>
        <p:sp>
          <p:nvSpPr>
            <p:cNvPr id="14" name="8-Point Star 18"/>
            <p:cNvSpPr/>
            <p:nvPr/>
          </p:nvSpPr>
          <p:spPr>
            <a:xfrm rot="1200000">
              <a:off x="4758995" y="1408628"/>
              <a:ext cx="1793173" cy="1809385"/>
            </a:xfrm>
            <a:custGeom>
              <a:avLst/>
              <a:gdLst/>
              <a:ahLst/>
              <a:cxnLst/>
              <a:rect l="l" t="t" r="r" b="b"/>
              <a:pathLst>
                <a:path w="1793173" h="1809385">
                  <a:moveTo>
                    <a:pt x="540264" y="10286"/>
                  </a:moveTo>
                  <a:lnTo>
                    <a:pt x="683581" y="0"/>
                  </a:lnTo>
                  <a:cubicBezTo>
                    <a:pt x="732193" y="0"/>
                    <a:pt x="780076" y="3126"/>
                    <a:pt x="826897" y="10287"/>
                  </a:cubicBezTo>
                  <a:lnTo>
                    <a:pt x="905875" y="255572"/>
                  </a:lnTo>
                  <a:cubicBezTo>
                    <a:pt x="985136" y="273260"/>
                    <a:pt x="1060829" y="304512"/>
                    <a:pt x="1129415" y="348963"/>
                  </a:cubicBezTo>
                  <a:lnTo>
                    <a:pt x="1359444" y="230987"/>
                  </a:lnTo>
                  <a:cubicBezTo>
                    <a:pt x="1436234" y="288678"/>
                    <a:pt x="1504495" y="356940"/>
                    <a:pt x="1562186" y="433730"/>
                  </a:cubicBezTo>
                  <a:lnTo>
                    <a:pt x="1445926" y="660414"/>
                  </a:lnTo>
                  <a:cubicBezTo>
                    <a:pt x="1449583" y="665192"/>
                    <a:pt x="1452574" y="670389"/>
                    <a:pt x="1455519" y="675628"/>
                  </a:cubicBezTo>
                  <a:cubicBezTo>
                    <a:pt x="1493688" y="743524"/>
                    <a:pt x="1521942" y="814300"/>
                    <a:pt x="1537074" y="887129"/>
                  </a:cubicBezTo>
                  <a:lnTo>
                    <a:pt x="1782887" y="966278"/>
                  </a:lnTo>
                  <a:cubicBezTo>
                    <a:pt x="1790047" y="1013098"/>
                    <a:pt x="1793174" y="1060981"/>
                    <a:pt x="1793173" y="1109593"/>
                  </a:cubicBezTo>
                  <a:cubicBezTo>
                    <a:pt x="1793174" y="1158206"/>
                    <a:pt x="1790047" y="1206089"/>
                    <a:pt x="1782887" y="1252909"/>
                  </a:cubicBezTo>
                  <a:lnTo>
                    <a:pt x="1537604" y="1331887"/>
                  </a:lnTo>
                  <a:cubicBezTo>
                    <a:pt x="1519916" y="1411149"/>
                    <a:pt x="1488663" y="1486842"/>
                    <a:pt x="1444212" y="1555429"/>
                  </a:cubicBezTo>
                  <a:lnTo>
                    <a:pt x="1562186" y="1785457"/>
                  </a:lnTo>
                  <a:lnTo>
                    <a:pt x="1541415" y="1809385"/>
                  </a:lnTo>
                  <a:cubicBezTo>
                    <a:pt x="1282525" y="1763268"/>
                    <a:pt x="1028742" y="1654791"/>
                    <a:pt x="802157" y="1490156"/>
                  </a:cubicBezTo>
                  <a:cubicBezTo>
                    <a:pt x="965712" y="1441296"/>
                    <a:pt x="1084035" y="1289263"/>
                    <a:pt x="1084035" y="1109593"/>
                  </a:cubicBezTo>
                  <a:cubicBezTo>
                    <a:pt x="1084035" y="888428"/>
                    <a:pt x="904746" y="709138"/>
                    <a:pt x="683580" y="709138"/>
                  </a:cubicBezTo>
                  <a:cubicBezTo>
                    <a:pt x="508801" y="709138"/>
                    <a:pt x="360173" y="821108"/>
                    <a:pt x="307122" y="977792"/>
                  </a:cubicBezTo>
                  <a:cubicBezTo>
                    <a:pt x="149161" y="745008"/>
                    <a:pt x="47166" y="492202"/>
                    <a:pt x="0" y="237686"/>
                  </a:cubicBezTo>
                  <a:cubicBezTo>
                    <a:pt x="2290" y="235086"/>
                    <a:pt x="4999" y="233030"/>
                    <a:pt x="7717" y="230988"/>
                  </a:cubicBezTo>
                  <a:lnTo>
                    <a:pt x="234405" y="347249"/>
                  </a:lnTo>
                  <a:cubicBezTo>
                    <a:pt x="239180" y="343592"/>
                    <a:pt x="244378" y="340602"/>
                    <a:pt x="249617" y="337656"/>
                  </a:cubicBezTo>
                  <a:cubicBezTo>
                    <a:pt x="317512" y="299488"/>
                    <a:pt x="388287" y="271234"/>
                    <a:pt x="461115" y="2561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latin typeface="Calibri"/>
                <a:cs typeface="Calibri"/>
              </a:endParaRPr>
            </a:p>
          </p:txBody>
        </p:sp>
      </p:grpSp>
      <p:grpSp>
        <p:nvGrpSpPr>
          <p:cNvPr id="24" name="Group 23"/>
          <p:cNvGrpSpPr>
            <a:grpSpLocks noChangeAspect="1"/>
          </p:cNvGrpSpPr>
          <p:nvPr/>
        </p:nvGrpSpPr>
        <p:grpSpPr>
          <a:xfrm rot="20722051" flipH="1">
            <a:off x="3598425" y="2075451"/>
            <a:ext cx="2279912" cy="2222591"/>
            <a:chOff x="4275748" y="1323417"/>
            <a:chExt cx="2276420" cy="2219186"/>
          </a:xfrm>
          <a:solidFill>
            <a:srgbClr val="00B050"/>
          </a:solidFill>
          <a:effectLst>
            <a:outerShdw blurRad="63500" sx="102000" sy="102000" algn="ctr" rotWithShape="0">
              <a:prstClr val="black">
                <a:alpha val="40000"/>
              </a:prstClr>
            </a:outerShdw>
          </a:effectLst>
        </p:grpSpPr>
        <p:sp>
          <p:nvSpPr>
            <p:cNvPr id="25" name="8-Point Star 18"/>
            <p:cNvSpPr/>
            <p:nvPr/>
          </p:nvSpPr>
          <p:spPr>
            <a:xfrm rot="1200000">
              <a:off x="4275748" y="1323417"/>
              <a:ext cx="2219186" cy="2219186"/>
            </a:xfrm>
            <a:custGeom>
              <a:avLst/>
              <a:gdLst/>
              <a:ahLst/>
              <a:cxnLst/>
              <a:rect l="l" t="t" r="r" b="b"/>
              <a:pathLst>
                <a:path w="3040380" h="3040380">
                  <a:moveTo>
                    <a:pt x="1520190" y="971550"/>
                  </a:moveTo>
                  <a:cubicBezTo>
                    <a:pt x="1217184" y="971550"/>
                    <a:pt x="971550" y="1217184"/>
                    <a:pt x="971550" y="1520190"/>
                  </a:cubicBezTo>
                  <a:cubicBezTo>
                    <a:pt x="971550" y="1823196"/>
                    <a:pt x="1217184" y="2068830"/>
                    <a:pt x="1520190" y="2068830"/>
                  </a:cubicBezTo>
                  <a:cubicBezTo>
                    <a:pt x="1823196" y="2068830"/>
                    <a:pt x="2068830" y="1823196"/>
                    <a:pt x="2068830" y="1520190"/>
                  </a:cubicBezTo>
                  <a:cubicBezTo>
                    <a:pt x="2068830" y="1217184"/>
                    <a:pt x="1823196" y="971550"/>
                    <a:pt x="1520190" y="971550"/>
                  </a:cubicBezTo>
                  <a:close/>
                  <a:moveTo>
                    <a:pt x="1520190" y="0"/>
                  </a:moveTo>
                  <a:cubicBezTo>
                    <a:pt x="1586792" y="0"/>
                    <a:pt x="1652393" y="4283"/>
                    <a:pt x="1716539" y="14094"/>
                  </a:cubicBezTo>
                  <a:lnTo>
                    <a:pt x="1824743" y="350145"/>
                  </a:lnTo>
                  <a:cubicBezTo>
                    <a:pt x="1933334" y="374378"/>
                    <a:pt x="2037036" y="417195"/>
                    <a:pt x="2131002" y="478094"/>
                  </a:cubicBezTo>
                  <a:lnTo>
                    <a:pt x="2446152" y="316463"/>
                  </a:lnTo>
                  <a:cubicBezTo>
                    <a:pt x="2551357" y="395501"/>
                    <a:pt x="2644879" y="489023"/>
                    <a:pt x="2723917" y="594229"/>
                  </a:cubicBezTo>
                  <a:lnTo>
                    <a:pt x="2564636" y="904796"/>
                  </a:lnTo>
                  <a:cubicBezTo>
                    <a:pt x="2569646" y="911341"/>
                    <a:pt x="2573744" y="918462"/>
                    <a:pt x="2577779" y="925640"/>
                  </a:cubicBezTo>
                  <a:cubicBezTo>
                    <a:pt x="2630072" y="1018660"/>
                    <a:pt x="2668781" y="1115626"/>
                    <a:pt x="2689512" y="1215405"/>
                  </a:cubicBezTo>
                  <a:lnTo>
                    <a:pt x="3026287" y="1323842"/>
                  </a:lnTo>
                  <a:cubicBezTo>
                    <a:pt x="3036097" y="1387988"/>
                    <a:pt x="3040380" y="1453589"/>
                    <a:pt x="3040380" y="1520190"/>
                  </a:cubicBezTo>
                  <a:cubicBezTo>
                    <a:pt x="3040380" y="1586792"/>
                    <a:pt x="3036097" y="1652393"/>
                    <a:pt x="3026287" y="1716539"/>
                  </a:cubicBezTo>
                  <a:lnTo>
                    <a:pt x="2690239" y="1824742"/>
                  </a:lnTo>
                  <a:cubicBezTo>
                    <a:pt x="2666005" y="1933335"/>
                    <a:pt x="2623188" y="2037037"/>
                    <a:pt x="2562287" y="2131005"/>
                  </a:cubicBezTo>
                  <a:lnTo>
                    <a:pt x="2723917" y="2446152"/>
                  </a:lnTo>
                  <a:cubicBezTo>
                    <a:pt x="2644879" y="2551357"/>
                    <a:pt x="2551357" y="2644879"/>
                    <a:pt x="2446151" y="2723917"/>
                  </a:cubicBezTo>
                  <a:lnTo>
                    <a:pt x="2135585" y="2564637"/>
                  </a:lnTo>
                  <a:cubicBezTo>
                    <a:pt x="2129042" y="2569647"/>
                    <a:pt x="2121921" y="2573744"/>
                    <a:pt x="2114744" y="2577779"/>
                  </a:cubicBezTo>
                  <a:cubicBezTo>
                    <a:pt x="2021723" y="2630072"/>
                    <a:pt x="1924755" y="2668781"/>
                    <a:pt x="1824976" y="2689511"/>
                  </a:cubicBezTo>
                  <a:lnTo>
                    <a:pt x="1716539" y="3026287"/>
                  </a:lnTo>
                  <a:cubicBezTo>
                    <a:pt x="1652393" y="3036097"/>
                    <a:pt x="1586792" y="3040380"/>
                    <a:pt x="1520190" y="3040380"/>
                  </a:cubicBezTo>
                  <a:cubicBezTo>
                    <a:pt x="1453589" y="3040380"/>
                    <a:pt x="1387987" y="3036097"/>
                    <a:pt x="1323841" y="3026287"/>
                  </a:cubicBezTo>
                  <a:lnTo>
                    <a:pt x="1215638" y="2690237"/>
                  </a:lnTo>
                  <a:cubicBezTo>
                    <a:pt x="1107045" y="2666005"/>
                    <a:pt x="1003344" y="2623186"/>
                    <a:pt x="909378" y="2562286"/>
                  </a:cubicBezTo>
                  <a:lnTo>
                    <a:pt x="594229" y="2723917"/>
                  </a:lnTo>
                  <a:cubicBezTo>
                    <a:pt x="489023" y="2644879"/>
                    <a:pt x="395501" y="2551357"/>
                    <a:pt x="316463" y="2446152"/>
                  </a:cubicBezTo>
                  <a:lnTo>
                    <a:pt x="475745" y="2135582"/>
                  </a:lnTo>
                  <a:cubicBezTo>
                    <a:pt x="470736" y="2129039"/>
                    <a:pt x="466639" y="2121919"/>
                    <a:pt x="462604" y="2114742"/>
                  </a:cubicBezTo>
                  <a:cubicBezTo>
                    <a:pt x="410311" y="2021723"/>
                    <a:pt x="371603" y="1924756"/>
                    <a:pt x="350872" y="1824977"/>
                  </a:cubicBezTo>
                  <a:lnTo>
                    <a:pt x="14094" y="1716539"/>
                  </a:lnTo>
                  <a:cubicBezTo>
                    <a:pt x="4283" y="1652393"/>
                    <a:pt x="0" y="1586792"/>
                    <a:pt x="0" y="1520190"/>
                  </a:cubicBezTo>
                  <a:cubicBezTo>
                    <a:pt x="0" y="1453589"/>
                    <a:pt x="4283" y="1387988"/>
                    <a:pt x="14093" y="1323841"/>
                  </a:cubicBezTo>
                  <a:lnTo>
                    <a:pt x="350147" y="1215637"/>
                  </a:lnTo>
                  <a:cubicBezTo>
                    <a:pt x="374379" y="1107046"/>
                    <a:pt x="417197" y="1003347"/>
                    <a:pt x="478096" y="909381"/>
                  </a:cubicBezTo>
                  <a:lnTo>
                    <a:pt x="316464" y="594228"/>
                  </a:lnTo>
                  <a:cubicBezTo>
                    <a:pt x="395501" y="489023"/>
                    <a:pt x="489023" y="395501"/>
                    <a:pt x="594229" y="316463"/>
                  </a:cubicBezTo>
                  <a:lnTo>
                    <a:pt x="904800" y="475746"/>
                  </a:lnTo>
                  <a:cubicBezTo>
                    <a:pt x="911343" y="470736"/>
                    <a:pt x="918463" y="466639"/>
                    <a:pt x="925641" y="462604"/>
                  </a:cubicBezTo>
                  <a:cubicBezTo>
                    <a:pt x="1018661" y="410311"/>
                    <a:pt x="1115626" y="371603"/>
                    <a:pt x="1215403" y="350873"/>
                  </a:cubicBezTo>
                  <a:lnTo>
                    <a:pt x="1323841" y="14093"/>
                  </a:lnTo>
                  <a:cubicBezTo>
                    <a:pt x="1387988" y="4283"/>
                    <a:pt x="1453589" y="0"/>
                    <a:pt x="152019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latin typeface="Calibri"/>
                <a:cs typeface="Calibri"/>
              </a:endParaRPr>
            </a:p>
          </p:txBody>
        </p:sp>
        <p:sp>
          <p:nvSpPr>
            <p:cNvPr id="26" name="8-Point Star 6"/>
            <p:cNvSpPr>
              <a:spLocks noChangeAspect="1"/>
            </p:cNvSpPr>
            <p:nvPr/>
          </p:nvSpPr>
          <p:spPr>
            <a:xfrm rot="1200000">
              <a:off x="4317462" y="1365131"/>
              <a:ext cx="2135758" cy="2135758"/>
            </a:xfrm>
            <a:custGeom>
              <a:avLst/>
              <a:gdLst/>
              <a:ahLst/>
              <a:cxnLst/>
              <a:rect l="l" t="t" r="r" b="b"/>
              <a:pathLst>
                <a:path w="1874520" h="1874520">
                  <a:moveTo>
                    <a:pt x="739496" y="595923"/>
                  </a:moveTo>
                  <a:cubicBezTo>
                    <a:pt x="550981" y="705145"/>
                    <a:pt x="486701" y="946509"/>
                    <a:pt x="595923" y="1135024"/>
                  </a:cubicBezTo>
                  <a:cubicBezTo>
                    <a:pt x="705145" y="1323539"/>
                    <a:pt x="946509" y="1387819"/>
                    <a:pt x="1135024" y="1278597"/>
                  </a:cubicBezTo>
                  <a:cubicBezTo>
                    <a:pt x="1323539" y="1169375"/>
                    <a:pt x="1387819" y="928011"/>
                    <a:pt x="1278597" y="739496"/>
                  </a:cubicBezTo>
                  <a:cubicBezTo>
                    <a:pt x="1169375" y="550981"/>
                    <a:pt x="928011" y="486701"/>
                    <a:pt x="739496" y="595923"/>
                  </a:cubicBezTo>
                  <a:close/>
                  <a:moveTo>
                    <a:pt x="349309" y="212809"/>
                  </a:moveTo>
                  <a:lnTo>
                    <a:pt x="549487" y="318071"/>
                  </a:lnTo>
                  <a:cubicBezTo>
                    <a:pt x="558730" y="311181"/>
                    <a:pt x="568662" y="305287"/>
                    <a:pt x="578782" y="299598"/>
                  </a:cubicBezTo>
                  <a:cubicBezTo>
                    <a:pt x="640907" y="264673"/>
                    <a:pt x="705951" y="239798"/>
                    <a:pt x="772822" y="227822"/>
                  </a:cubicBezTo>
                  <a:lnTo>
                    <a:pt x="842125" y="4804"/>
                  </a:lnTo>
                  <a:lnTo>
                    <a:pt x="937260" y="0"/>
                  </a:lnTo>
                  <a:cubicBezTo>
                    <a:pt x="969377" y="0"/>
                    <a:pt x="1001116" y="1615"/>
                    <a:pt x="1032398" y="4804"/>
                  </a:cubicBezTo>
                  <a:lnTo>
                    <a:pt x="1101417" y="226909"/>
                  </a:lnTo>
                  <a:cubicBezTo>
                    <a:pt x="1180333" y="242653"/>
                    <a:pt x="1255615" y="273607"/>
                    <a:pt x="1322618" y="319342"/>
                  </a:cubicBezTo>
                  <a:lnTo>
                    <a:pt x="1525213" y="212810"/>
                  </a:lnTo>
                  <a:cubicBezTo>
                    <a:pt x="1578197" y="250355"/>
                    <a:pt x="1624168" y="296326"/>
                    <a:pt x="1661713" y="349310"/>
                  </a:cubicBezTo>
                  <a:lnTo>
                    <a:pt x="1556452" y="549486"/>
                  </a:lnTo>
                  <a:cubicBezTo>
                    <a:pt x="1563341" y="558729"/>
                    <a:pt x="1569235" y="568662"/>
                    <a:pt x="1574924" y="578781"/>
                  </a:cubicBezTo>
                  <a:cubicBezTo>
                    <a:pt x="1609849" y="640906"/>
                    <a:pt x="1634724" y="705951"/>
                    <a:pt x="1646701" y="772822"/>
                  </a:cubicBezTo>
                  <a:lnTo>
                    <a:pt x="1869716" y="842124"/>
                  </a:lnTo>
                  <a:lnTo>
                    <a:pt x="1874520" y="937260"/>
                  </a:lnTo>
                  <a:cubicBezTo>
                    <a:pt x="1874520" y="969377"/>
                    <a:pt x="1872905" y="1001117"/>
                    <a:pt x="1869716" y="1032399"/>
                  </a:cubicBezTo>
                  <a:lnTo>
                    <a:pt x="1647613" y="1101417"/>
                  </a:lnTo>
                  <a:cubicBezTo>
                    <a:pt x="1631869" y="1180333"/>
                    <a:pt x="1600915" y="1255615"/>
                    <a:pt x="1555180" y="1322618"/>
                  </a:cubicBezTo>
                  <a:lnTo>
                    <a:pt x="1661712" y="1525211"/>
                  </a:lnTo>
                  <a:cubicBezTo>
                    <a:pt x="1624167" y="1578195"/>
                    <a:pt x="1578196" y="1624166"/>
                    <a:pt x="1525211" y="1661712"/>
                  </a:cubicBezTo>
                  <a:lnTo>
                    <a:pt x="1325036" y="1556451"/>
                  </a:lnTo>
                  <a:cubicBezTo>
                    <a:pt x="1315793" y="1563341"/>
                    <a:pt x="1305860" y="1569235"/>
                    <a:pt x="1295741" y="1574924"/>
                  </a:cubicBezTo>
                  <a:cubicBezTo>
                    <a:pt x="1233616" y="1609849"/>
                    <a:pt x="1168571" y="1634724"/>
                    <a:pt x="1101700" y="1646700"/>
                  </a:cubicBezTo>
                  <a:lnTo>
                    <a:pt x="1032398" y="1869716"/>
                  </a:lnTo>
                  <a:lnTo>
                    <a:pt x="937260" y="1874520"/>
                  </a:lnTo>
                  <a:cubicBezTo>
                    <a:pt x="905144" y="1874520"/>
                    <a:pt x="873405" y="1872905"/>
                    <a:pt x="842124" y="1869716"/>
                  </a:cubicBezTo>
                  <a:lnTo>
                    <a:pt x="773105" y="1647612"/>
                  </a:lnTo>
                  <a:cubicBezTo>
                    <a:pt x="694189" y="1631869"/>
                    <a:pt x="618908" y="1600914"/>
                    <a:pt x="551905" y="1555180"/>
                  </a:cubicBezTo>
                  <a:lnTo>
                    <a:pt x="349310" y="1661713"/>
                  </a:lnTo>
                  <a:cubicBezTo>
                    <a:pt x="296326" y="1624168"/>
                    <a:pt x="250355" y="1578197"/>
                    <a:pt x="212810" y="1525212"/>
                  </a:cubicBezTo>
                  <a:lnTo>
                    <a:pt x="318071" y="1325035"/>
                  </a:lnTo>
                  <a:cubicBezTo>
                    <a:pt x="311181" y="1315792"/>
                    <a:pt x="305287" y="1305860"/>
                    <a:pt x="299598" y="1295740"/>
                  </a:cubicBezTo>
                  <a:cubicBezTo>
                    <a:pt x="264673" y="1233616"/>
                    <a:pt x="239799" y="1168571"/>
                    <a:pt x="227822" y="1101700"/>
                  </a:cubicBezTo>
                  <a:lnTo>
                    <a:pt x="4804" y="1032398"/>
                  </a:lnTo>
                  <a:lnTo>
                    <a:pt x="0" y="937260"/>
                  </a:lnTo>
                  <a:cubicBezTo>
                    <a:pt x="0" y="905144"/>
                    <a:pt x="1616" y="873405"/>
                    <a:pt x="4804" y="842124"/>
                  </a:cubicBezTo>
                  <a:lnTo>
                    <a:pt x="226910" y="773105"/>
                  </a:lnTo>
                  <a:cubicBezTo>
                    <a:pt x="242653" y="694189"/>
                    <a:pt x="273608" y="618908"/>
                    <a:pt x="319342" y="551905"/>
                  </a:cubicBezTo>
                  <a:lnTo>
                    <a:pt x="212809" y="349309"/>
                  </a:lnTo>
                  <a:cubicBezTo>
                    <a:pt x="250354" y="296325"/>
                    <a:pt x="296325" y="250354"/>
                    <a:pt x="349309" y="21280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cs typeface="Calibri"/>
              </a:endParaRPr>
            </a:p>
          </p:txBody>
        </p:sp>
        <p:sp>
          <p:nvSpPr>
            <p:cNvPr id="27" name="8-Point Star 18"/>
            <p:cNvSpPr/>
            <p:nvPr/>
          </p:nvSpPr>
          <p:spPr>
            <a:xfrm rot="1200000">
              <a:off x="4758995" y="1408628"/>
              <a:ext cx="1793173" cy="1809385"/>
            </a:xfrm>
            <a:custGeom>
              <a:avLst/>
              <a:gdLst/>
              <a:ahLst/>
              <a:cxnLst/>
              <a:rect l="l" t="t" r="r" b="b"/>
              <a:pathLst>
                <a:path w="1793173" h="1809385">
                  <a:moveTo>
                    <a:pt x="540264" y="10286"/>
                  </a:moveTo>
                  <a:lnTo>
                    <a:pt x="683581" y="0"/>
                  </a:lnTo>
                  <a:cubicBezTo>
                    <a:pt x="732193" y="0"/>
                    <a:pt x="780076" y="3126"/>
                    <a:pt x="826897" y="10287"/>
                  </a:cubicBezTo>
                  <a:lnTo>
                    <a:pt x="905875" y="255572"/>
                  </a:lnTo>
                  <a:cubicBezTo>
                    <a:pt x="985136" y="273260"/>
                    <a:pt x="1060829" y="304512"/>
                    <a:pt x="1129415" y="348963"/>
                  </a:cubicBezTo>
                  <a:lnTo>
                    <a:pt x="1359444" y="230987"/>
                  </a:lnTo>
                  <a:cubicBezTo>
                    <a:pt x="1436234" y="288678"/>
                    <a:pt x="1504495" y="356940"/>
                    <a:pt x="1562186" y="433730"/>
                  </a:cubicBezTo>
                  <a:lnTo>
                    <a:pt x="1445926" y="660414"/>
                  </a:lnTo>
                  <a:cubicBezTo>
                    <a:pt x="1449583" y="665192"/>
                    <a:pt x="1452574" y="670389"/>
                    <a:pt x="1455519" y="675628"/>
                  </a:cubicBezTo>
                  <a:cubicBezTo>
                    <a:pt x="1493688" y="743524"/>
                    <a:pt x="1521942" y="814300"/>
                    <a:pt x="1537074" y="887129"/>
                  </a:cubicBezTo>
                  <a:lnTo>
                    <a:pt x="1782887" y="966278"/>
                  </a:lnTo>
                  <a:cubicBezTo>
                    <a:pt x="1790047" y="1013098"/>
                    <a:pt x="1793174" y="1060981"/>
                    <a:pt x="1793173" y="1109593"/>
                  </a:cubicBezTo>
                  <a:cubicBezTo>
                    <a:pt x="1793174" y="1158206"/>
                    <a:pt x="1790047" y="1206089"/>
                    <a:pt x="1782887" y="1252909"/>
                  </a:cubicBezTo>
                  <a:lnTo>
                    <a:pt x="1537604" y="1331887"/>
                  </a:lnTo>
                  <a:cubicBezTo>
                    <a:pt x="1519916" y="1411149"/>
                    <a:pt x="1488663" y="1486842"/>
                    <a:pt x="1444212" y="1555429"/>
                  </a:cubicBezTo>
                  <a:lnTo>
                    <a:pt x="1562186" y="1785457"/>
                  </a:lnTo>
                  <a:lnTo>
                    <a:pt x="1541415" y="1809385"/>
                  </a:lnTo>
                  <a:cubicBezTo>
                    <a:pt x="1282525" y="1763268"/>
                    <a:pt x="1028742" y="1654791"/>
                    <a:pt x="802157" y="1490156"/>
                  </a:cubicBezTo>
                  <a:cubicBezTo>
                    <a:pt x="965712" y="1441296"/>
                    <a:pt x="1084035" y="1289263"/>
                    <a:pt x="1084035" y="1109593"/>
                  </a:cubicBezTo>
                  <a:cubicBezTo>
                    <a:pt x="1084035" y="888428"/>
                    <a:pt x="904746" y="709138"/>
                    <a:pt x="683580" y="709138"/>
                  </a:cubicBezTo>
                  <a:cubicBezTo>
                    <a:pt x="508801" y="709138"/>
                    <a:pt x="360173" y="821108"/>
                    <a:pt x="307122" y="977792"/>
                  </a:cubicBezTo>
                  <a:cubicBezTo>
                    <a:pt x="149161" y="745008"/>
                    <a:pt x="47166" y="492202"/>
                    <a:pt x="0" y="237686"/>
                  </a:cubicBezTo>
                  <a:cubicBezTo>
                    <a:pt x="2290" y="235086"/>
                    <a:pt x="4999" y="233030"/>
                    <a:pt x="7717" y="230988"/>
                  </a:cubicBezTo>
                  <a:lnTo>
                    <a:pt x="234405" y="347249"/>
                  </a:lnTo>
                  <a:cubicBezTo>
                    <a:pt x="239180" y="343592"/>
                    <a:pt x="244378" y="340602"/>
                    <a:pt x="249617" y="337656"/>
                  </a:cubicBezTo>
                  <a:cubicBezTo>
                    <a:pt x="317512" y="299488"/>
                    <a:pt x="388287" y="271234"/>
                    <a:pt x="461115" y="2561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latin typeface="Calibri"/>
                <a:cs typeface="Calibri"/>
              </a:endParaRPr>
            </a:p>
          </p:txBody>
        </p:sp>
      </p:grpSp>
      <p:sp>
        <p:nvSpPr>
          <p:cNvPr id="30" name="TextBox 29"/>
          <p:cNvSpPr txBox="1"/>
          <p:nvPr/>
        </p:nvSpPr>
        <p:spPr>
          <a:xfrm>
            <a:off x="1963515" y="558337"/>
            <a:ext cx="2234958" cy="523220"/>
          </a:xfrm>
          <a:prstGeom prst="rect">
            <a:avLst/>
          </a:prstGeom>
          <a:noFill/>
        </p:spPr>
        <p:txBody>
          <a:bodyPr wrap="square" rtlCol="0">
            <a:spAutoFit/>
          </a:bodyPr>
          <a:lstStyle/>
          <a:p>
            <a:pPr algn="ctr">
              <a:tabLst>
                <a:tab pos="213122" algn="l"/>
              </a:tabLst>
            </a:pPr>
            <a:r>
              <a:rPr lang="en-US" sz="2800" b="1" dirty="0">
                <a:solidFill>
                  <a:srgbClr val="0070C0"/>
                </a:solidFill>
                <a:latin typeface="Calibri"/>
                <a:cs typeface="Calibri"/>
              </a:rPr>
              <a:t>Diversity</a:t>
            </a:r>
          </a:p>
        </p:txBody>
      </p:sp>
      <p:sp>
        <p:nvSpPr>
          <p:cNvPr id="31" name="TextBox 30"/>
          <p:cNvSpPr txBox="1"/>
          <p:nvPr/>
        </p:nvSpPr>
        <p:spPr>
          <a:xfrm rot="9412600" flipV="1">
            <a:off x="6535695" y="1187124"/>
            <a:ext cx="2084520" cy="954107"/>
          </a:xfrm>
          <a:prstGeom prst="rect">
            <a:avLst/>
          </a:prstGeom>
          <a:noFill/>
        </p:spPr>
        <p:txBody>
          <a:bodyPr wrap="square" rtlCol="0">
            <a:spAutoFit/>
          </a:bodyPr>
          <a:lstStyle/>
          <a:p>
            <a:pPr algn="ctr"/>
            <a:r>
              <a:rPr lang="en-US" sz="2800" b="1" dirty="0" smtClean="0">
                <a:solidFill>
                  <a:srgbClr val="0070C0"/>
                </a:solidFill>
                <a:latin typeface="Calibri"/>
                <a:cs typeface="Calibri"/>
              </a:rPr>
              <a:t>Inclusion &amp; Belonging</a:t>
            </a:r>
            <a:endParaRPr lang="en-US" sz="2800" b="1" dirty="0">
              <a:solidFill>
                <a:srgbClr val="0070C0"/>
              </a:solidFill>
              <a:latin typeface="Calibri"/>
              <a:cs typeface="Calibri"/>
            </a:endParaRPr>
          </a:p>
        </p:txBody>
      </p:sp>
      <p:sp>
        <p:nvSpPr>
          <p:cNvPr id="38" name="TextBox 37"/>
          <p:cNvSpPr txBox="1"/>
          <p:nvPr/>
        </p:nvSpPr>
        <p:spPr>
          <a:xfrm rot="10800000" flipV="1">
            <a:off x="1714500" y="4304850"/>
            <a:ext cx="4402765" cy="954107"/>
          </a:xfrm>
          <a:prstGeom prst="rect">
            <a:avLst/>
          </a:prstGeom>
          <a:noFill/>
        </p:spPr>
        <p:txBody>
          <a:bodyPr wrap="square" rtlCol="0">
            <a:spAutoFit/>
          </a:bodyPr>
          <a:lstStyle/>
          <a:p>
            <a:pPr algn="ctr"/>
            <a:r>
              <a:rPr lang="en-US" sz="2800" b="1" dirty="0">
                <a:solidFill>
                  <a:srgbClr val="0070C0"/>
                </a:solidFill>
                <a:latin typeface="Calibri"/>
                <a:cs typeface="Calibri"/>
              </a:rPr>
              <a:t>Intercultural </a:t>
            </a:r>
            <a:endParaRPr lang="en-US" sz="2800" b="1" dirty="0" smtClean="0">
              <a:solidFill>
                <a:srgbClr val="0070C0"/>
              </a:solidFill>
              <a:latin typeface="Calibri"/>
              <a:cs typeface="Calibri"/>
            </a:endParaRPr>
          </a:p>
          <a:p>
            <a:pPr algn="ctr"/>
            <a:r>
              <a:rPr lang="en-US" sz="2800" b="1" dirty="0" smtClean="0">
                <a:solidFill>
                  <a:srgbClr val="0070C0"/>
                </a:solidFill>
                <a:latin typeface="Calibri"/>
                <a:cs typeface="Calibri"/>
              </a:rPr>
              <a:t>Competence</a:t>
            </a:r>
            <a:endParaRPr lang="en-US" sz="2800" b="1" dirty="0">
              <a:solidFill>
                <a:srgbClr val="0070C0"/>
              </a:solidFill>
              <a:latin typeface="Calibri"/>
              <a:cs typeface="Calibri"/>
            </a:endParaRPr>
          </a:p>
        </p:txBody>
      </p:sp>
      <p:sp>
        <p:nvSpPr>
          <p:cNvPr id="5" name="TextBox 4"/>
          <p:cNvSpPr txBox="1"/>
          <p:nvPr/>
        </p:nvSpPr>
        <p:spPr>
          <a:xfrm>
            <a:off x="217968" y="928122"/>
            <a:ext cx="1701406" cy="707886"/>
          </a:xfrm>
          <a:prstGeom prst="rect">
            <a:avLst/>
          </a:prstGeom>
          <a:noFill/>
        </p:spPr>
        <p:txBody>
          <a:bodyPr wrap="square" rtlCol="0">
            <a:spAutoFit/>
          </a:bodyPr>
          <a:lstStyle/>
          <a:p>
            <a:pPr algn="ctr"/>
            <a:r>
              <a:rPr lang="en-US" sz="2000" b="1" dirty="0">
                <a:solidFill>
                  <a:srgbClr val="0070C0"/>
                </a:solidFill>
              </a:rPr>
              <a:t>Multicultural</a:t>
            </a:r>
          </a:p>
          <a:p>
            <a:pPr algn="ctr"/>
            <a:r>
              <a:rPr lang="en-US" sz="2000" b="1" dirty="0">
                <a:solidFill>
                  <a:srgbClr val="0070C0"/>
                </a:solidFill>
              </a:rPr>
              <a:t>Environment</a:t>
            </a:r>
            <a:endParaRPr lang="es-MX" sz="2000" b="1" dirty="0">
              <a:solidFill>
                <a:srgbClr val="0070C0"/>
              </a:solidFill>
            </a:endParaRPr>
          </a:p>
        </p:txBody>
      </p:sp>
      <p:sp>
        <p:nvSpPr>
          <p:cNvPr id="3" name="TextBox 2"/>
          <p:cNvSpPr txBox="1"/>
          <p:nvPr/>
        </p:nvSpPr>
        <p:spPr>
          <a:xfrm>
            <a:off x="4054549" y="5657671"/>
            <a:ext cx="4963349" cy="1015663"/>
          </a:xfrm>
          <a:prstGeom prst="rect">
            <a:avLst/>
          </a:prstGeom>
          <a:noFill/>
        </p:spPr>
        <p:txBody>
          <a:bodyPr wrap="square" rtlCol="0">
            <a:spAutoFit/>
          </a:bodyPr>
          <a:lstStyle/>
          <a:p>
            <a:pPr algn="r"/>
            <a:endParaRPr lang="en-US" dirty="0" smtClean="0"/>
          </a:p>
          <a:p>
            <a:pPr algn="r"/>
            <a:endParaRPr lang="en-US" sz="1400" dirty="0" smtClean="0"/>
          </a:p>
          <a:p>
            <a:pPr algn="r"/>
            <a:r>
              <a:rPr lang="en-US" sz="1400" dirty="0" smtClean="0"/>
              <a:t>Adapted from the material discussed in the IDI statewide conference – February 2017</a:t>
            </a:r>
            <a:endParaRPr lang="es-MX" sz="1400" dirty="0"/>
          </a:p>
        </p:txBody>
      </p:sp>
      <p:grpSp>
        <p:nvGrpSpPr>
          <p:cNvPr id="39" name="Group 38"/>
          <p:cNvGrpSpPr>
            <a:grpSpLocks noChangeAspect="1"/>
          </p:cNvGrpSpPr>
          <p:nvPr/>
        </p:nvGrpSpPr>
        <p:grpSpPr>
          <a:xfrm flipH="1">
            <a:off x="938570" y="1761915"/>
            <a:ext cx="1262954" cy="1231202"/>
            <a:chOff x="4275748" y="1323417"/>
            <a:chExt cx="2276420" cy="2219186"/>
          </a:xfrm>
          <a:solidFill>
            <a:srgbClr val="00B050"/>
          </a:solidFill>
          <a:effectLst>
            <a:outerShdw blurRad="63500" sx="102000" sy="102000" algn="ctr" rotWithShape="0">
              <a:prstClr val="black">
                <a:alpha val="40000"/>
              </a:prstClr>
            </a:outerShdw>
          </a:effectLst>
        </p:grpSpPr>
        <p:sp>
          <p:nvSpPr>
            <p:cNvPr id="40" name="8-Point Star 18"/>
            <p:cNvSpPr/>
            <p:nvPr/>
          </p:nvSpPr>
          <p:spPr>
            <a:xfrm rot="1200000">
              <a:off x="4275748" y="1323417"/>
              <a:ext cx="2219186" cy="2219186"/>
            </a:xfrm>
            <a:custGeom>
              <a:avLst/>
              <a:gdLst/>
              <a:ahLst/>
              <a:cxnLst/>
              <a:rect l="l" t="t" r="r" b="b"/>
              <a:pathLst>
                <a:path w="3040380" h="3040380">
                  <a:moveTo>
                    <a:pt x="1520190" y="971550"/>
                  </a:moveTo>
                  <a:cubicBezTo>
                    <a:pt x="1217184" y="971550"/>
                    <a:pt x="971550" y="1217184"/>
                    <a:pt x="971550" y="1520190"/>
                  </a:cubicBezTo>
                  <a:cubicBezTo>
                    <a:pt x="971550" y="1823196"/>
                    <a:pt x="1217184" y="2068830"/>
                    <a:pt x="1520190" y="2068830"/>
                  </a:cubicBezTo>
                  <a:cubicBezTo>
                    <a:pt x="1823196" y="2068830"/>
                    <a:pt x="2068830" y="1823196"/>
                    <a:pt x="2068830" y="1520190"/>
                  </a:cubicBezTo>
                  <a:cubicBezTo>
                    <a:pt x="2068830" y="1217184"/>
                    <a:pt x="1823196" y="971550"/>
                    <a:pt x="1520190" y="971550"/>
                  </a:cubicBezTo>
                  <a:close/>
                  <a:moveTo>
                    <a:pt x="1520190" y="0"/>
                  </a:moveTo>
                  <a:cubicBezTo>
                    <a:pt x="1586792" y="0"/>
                    <a:pt x="1652393" y="4283"/>
                    <a:pt x="1716539" y="14094"/>
                  </a:cubicBezTo>
                  <a:lnTo>
                    <a:pt x="1824743" y="350145"/>
                  </a:lnTo>
                  <a:cubicBezTo>
                    <a:pt x="1933334" y="374378"/>
                    <a:pt x="2037036" y="417195"/>
                    <a:pt x="2131002" y="478094"/>
                  </a:cubicBezTo>
                  <a:lnTo>
                    <a:pt x="2446152" y="316463"/>
                  </a:lnTo>
                  <a:cubicBezTo>
                    <a:pt x="2551357" y="395501"/>
                    <a:pt x="2644879" y="489023"/>
                    <a:pt x="2723917" y="594229"/>
                  </a:cubicBezTo>
                  <a:lnTo>
                    <a:pt x="2564636" y="904796"/>
                  </a:lnTo>
                  <a:cubicBezTo>
                    <a:pt x="2569646" y="911341"/>
                    <a:pt x="2573744" y="918462"/>
                    <a:pt x="2577779" y="925640"/>
                  </a:cubicBezTo>
                  <a:cubicBezTo>
                    <a:pt x="2630072" y="1018660"/>
                    <a:pt x="2668781" y="1115626"/>
                    <a:pt x="2689512" y="1215405"/>
                  </a:cubicBezTo>
                  <a:lnTo>
                    <a:pt x="3026287" y="1323842"/>
                  </a:lnTo>
                  <a:cubicBezTo>
                    <a:pt x="3036097" y="1387988"/>
                    <a:pt x="3040380" y="1453589"/>
                    <a:pt x="3040380" y="1520190"/>
                  </a:cubicBezTo>
                  <a:cubicBezTo>
                    <a:pt x="3040380" y="1586792"/>
                    <a:pt x="3036097" y="1652393"/>
                    <a:pt x="3026287" y="1716539"/>
                  </a:cubicBezTo>
                  <a:lnTo>
                    <a:pt x="2690239" y="1824742"/>
                  </a:lnTo>
                  <a:cubicBezTo>
                    <a:pt x="2666005" y="1933335"/>
                    <a:pt x="2623188" y="2037037"/>
                    <a:pt x="2562287" y="2131005"/>
                  </a:cubicBezTo>
                  <a:lnTo>
                    <a:pt x="2723917" y="2446152"/>
                  </a:lnTo>
                  <a:cubicBezTo>
                    <a:pt x="2644879" y="2551357"/>
                    <a:pt x="2551357" y="2644879"/>
                    <a:pt x="2446151" y="2723917"/>
                  </a:cubicBezTo>
                  <a:lnTo>
                    <a:pt x="2135585" y="2564637"/>
                  </a:lnTo>
                  <a:cubicBezTo>
                    <a:pt x="2129042" y="2569647"/>
                    <a:pt x="2121921" y="2573744"/>
                    <a:pt x="2114744" y="2577779"/>
                  </a:cubicBezTo>
                  <a:cubicBezTo>
                    <a:pt x="2021723" y="2630072"/>
                    <a:pt x="1924755" y="2668781"/>
                    <a:pt x="1824976" y="2689511"/>
                  </a:cubicBezTo>
                  <a:lnTo>
                    <a:pt x="1716539" y="3026287"/>
                  </a:lnTo>
                  <a:cubicBezTo>
                    <a:pt x="1652393" y="3036097"/>
                    <a:pt x="1586792" y="3040380"/>
                    <a:pt x="1520190" y="3040380"/>
                  </a:cubicBezTo>
                  <a:cubicBezTo>
                    <a:pt x="1453589" y="3040380"/>
                    <a:pt x="1387987" y="3036097"/>
                    <a:pt x="1323841" y="3026287"/>
                  </a:cubicBezTo>
                  <a:lnTo>
                    <a:pt x="1215638" y="2690237"/>
                  </a:lnTo>
                  <a:cubicBezTo>
                    <a:pt x="1107045" y="2666005"/>
                    <a:pt x="1003344" y="2623186"/>
                    <a:pt x="909378" y="2562286"/>
                  </a:cubicBezTo>
                  <a:lnTo>
                    <a:pt x="594229" y="2723917"/>
                  </a:lnTo>
                  <a:cubicBezTo>
                    <a:pt x="489023" y="2644879"/>
                    <a:pt x="395501" y="2551357"/>
                    <a:pt x="316463" y="2446152"/>
                  </a:cubicBezTo>
                  <a:lnTo>
                    <a:pt x="475745" y="2135582"/>
                  </a:lnTo>
                  <a:cubicBezTo>
                    <a:pt x="470736" y="2129039"/>
                    <a:pt x="466639" y="2121919"/>
                    <a:pt x="462604" y="2114742"/>
                  </a:cubicBezTo>
                  <a:cubicBezTo>
                    <a:pt x="410311" y="2021723"/>
                    <a:pt x="371603" y="1924756"/>
                    <a:pt x="350872" y="1824977"/>
                  </a:cubicBezTo>
                  <a:lnTo>
                    <a:pt x="14094" y="1716539"/>
                  </a:lnTo>
                  <a:cubicBezTo>
                    <a:pt x="4283" y="1652393"/>
                    <a:pt x="0" y="1586792"/>
                    <a:pt x="0" y="1520190"/>
                  </a:cubicBezTo>
                  <a:cubicBezTo>
                    <a:pt x="0" y="1453589"/>
                    <a:pt x="4283" y="1387988"/>
                    <a:pt x="14093" y="1323841"/>
                  </a:cubicBezTo>
                  <a:lnTo>
                    <a:pt x="350147" y="1215637"/>
                  </a:lnTo>
                  <a:cubicBezTo>
                    <a:pt x="374379" y="1107046"/>
                    <a:pt x="417197" y="1003347"/>
                    <a:pt x="478096" y="909381"/>
                  </a:cubicBezTo>
                  <a:lnTo>
                    <a:pt x="316464" y="594228"/>
                  </a:lnTo>
                  <a:cubicBezTo>
                    <a:pt x="395501" y="489023"/>
                    <a:pt x="489023" y="395501"/>
                    <a:pt x="594229" y="316463"/>
                  </a:cubicBezTo>
                  <a:lnTo>
                    <a:pt x="904800" y="475746"/>
                  </a:lnTo>
                  <a:cubicBezTo>
                    <a:pt x="911343" y="470736"/>
                    <a:pt x="918463" y="466639"/>
                    <a:pt x="925641" y="462604"/>
                  </a:cubicBezTo>
                  <a:cubicBezTo>
                    <a:pt x="1018661" y="410311"/>
                    <a:pt x="1115626" y="371603"/>
                    <a:pt x="1215403" y="350873"/>
                  </a:cubicBezTo>
                  <a:lnTo>
                    <a:pt x="1323841" y="14093"/>
                  </a:lnTo>
                  <a:cubicBezTo>
                    <a:pt x="1387988" y="4283"/>
                    <a:pt x="1453589" y="0"/>
                    <a:pt x="152019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latin typeface="Calibri"/>
                <a:cs typeface="Calibri"/>
              </a:endParaRPr>
            </a:p>
          </p:txBody>
        </p:sp>
        <p:sp>
          <p:nvSpPr>
            <p:cNvPr id="41" name="8-Point Star 6"/>
            <p:cNvSpPr>
              <a:spLocks noChangeAspect="1"/>
            </p:cNvSpPr>
            <p:nvPr/>
          </p:nvSpPr>
          <p:spPr>
            <a:xfrm rot="1200000">
              <a:off x="4317462" y="1365131"/>
              <a:ext cx="2135758" cy="2135758"/>
            </a:xfrm>
            <a:custGeom>
              <a:avLst/>
              <a:gdLst/>
              <a:ahLst/>
              <a:cxnLst/>
              <a:rect l="l" t="t" r="r" b="b"/>
              <a:pathLst>
                <a:path w="1874520" h="1874520">
                  <a:moveTo>
                    <a:pt x="739496" y="595923"/>
                  </a:moveTo>
                  <a:cubicBezTo>
                    <a:pt x="550981" y="705145"/>
                    <a:pt x="486701" y="946509"/>
                    <a:pt x="595923" y="1135024"/>
                  </a:cubicBezTo>
                  <a:cubicBezTo>
                    <a:pt x="705145" y="1323539"/>
                    <a:pt x="946509" y="1387819"/>
                    <a:pt x="1135024" y="1278597"/>
                  </a:cubicBezTo>
                  <a:cubicBezTo>
                    <a:pt x="1323539" y="1169375"/>
                    <a:pt x="1387819" y="928011"/>
                    <a:pt x="1278597" y="739496"/>
                  </a:cubicBezTo>
                  <a:cubicBezTo>
                    <a:pt x="1169375" y="550981"/>
                    <a:pt x="928011" y="486701"/>
                    <a:pt x="739496" y="595923"/>
                  </a:cubicBezTo>
                  <a:close/>
                  <a:moveTo>
                    <a:pt x="349309" y="212809"/>
                  </a:moveTo>
                  <a:lnTo>
                    <a:pt x="549487" y="318071"/>
                  </a:lnTo>
                  <a:cubicBezTo>
                    <a:pt x="558730" y="311181"/>
                    <a:pt x="568662" y="305287"/>
                    <a:pt x="578782" y="299598"/>
                  </a:cubicBezTo>
                  <a:cubicBezTo>
                    <a:pt x="640907" y="264673"/>
                    <a:pt x="705951" y="239798"/>
                    <a:pt x="772822" y="227822"/>
                  </a:cubicBezTo>
                  <a:lnTo>
                    <a:pt x="842125" y="4804"/>
                  </a:lnTo>
                  <a:lnTo>
                    <a:pt x="937260" y="0"/>
                  </a:lnTo>
                  <a:cubicBezTo>
                    <a:pt x="969377" y="0"/>
                    <a:pt x="1001116" y="1615"/>
                    <a:pt x="1032398" y="4804"/>
                  </a:cubicBezTo>
                  <a:lnTo>
                    <a:pt x="1101417" y="226909"/>
                  </a:lnTo>
                  <a:cubicBezTo>
                    <a:pt x="1180333" y="242653"/>
                    <a:pt x="1255615" y="273607"/>
                    <a:pt x="1322618" y="319342"/>
                  </a:cubicBezTo>
                  <a:lnTo>
                    <a:pt x="1525213" y="212810"/>
                  </a:lnTo>
                  <a:cubicBezTo>
                    <a:pt x="1578197" y="250355"/>
                    <a:pt x="1624168" y="296326"/>
                    <a:pt x="1661713" y="349310"/>
                  </a:cubicBezTo>
                  <a:lnTo>
                    <a:pt x="1556452" y="549486"/>
                  </a:lnTo>
                  <a:cubicBezTo>
                    <a:pt x="1563341" y="558729"/>
                    <a:pt x="1569235" y="568662"/>
                    <a:pt x="1574924" y="578781"/>
                  </a:cubicBezTo>
                  <a:cubicBezTo>
                    <a:pt x="1609849" y="640906"/>
                    <a:pt x="1634724" y="705951"/>
                    <a:pt x="1646701" y="772822"/>
                  </a:cubicBezTo>
                  <a:lnTo>
                    <a:pt x="1869716" y="842124"/>
                  </a:lnTo>
                  <a:lnTo>
                    <a:pt x="1874520" y="937260"/>
                  </a:lnTo>
                  <a:cubicBezTo>
                    <a:pt x="1874520" y="969377"/>
                    <a:pt x="1872905" y="1001117"/>
                    <a:pt x="1869716" y="1032399"/>
                  </a:cubicBezTo>
                  <a:lnTo>
                    <a:pt x="1647613" y="1101417"/>
                  </a:lnTo>
                  <a:cubicBezTo>
                    <a:pt x="1631869" y="1180333"/>
                    <a:pt x="1600915" y="1255615"/>
                    <a:pt x="1555180" y="1322618"/>
                  </a:cubicBezTo>
                  <a:lnTo>
                    <a:pt x="1661712" y="1525211"/>
                  </a:lnTo>
                  <a:cubicBezTo>
                    <a:pt x="1624167" y="1578195"/>
                    <a:pt x="1578196" y="1624166"/>
                    <a:pt x="1525211" y="1661712"/>
                  </a:cubicBezTo>
                  <a:lnTo>
                    <a:pt x="1325036" y="1556451"/>
                  </a:lnTo>
                  <a:cubicBezTo>
                    <a:pt x="1315793" y="1563341"/>
                    <a:pt x="1305860" y="1569235"/>
                    <a:pt x="1295741" y="1574924"/>
                  </a:cubicBezTo>
                  <a:cubicBezTo>
                    <a:pt x="1233616" y="1609849"/>
                    <a:pt x="1168571" y="1634724"/>
                    <a:pt x="1101700" y="1646700"/>
                  </a:cubicBezTo>
                  <a:lnTo>
                    <a:pt x="1032398" y="1869716"/>
                  </a:lnTo>
                  <a:lnTo>
                    <a:pt x="937260" y="1874520"/>
                  </a:lnTo>
                  <a:cubicBezTo>
                    <a:pt x="905144" y="1874520"/>
                    <a:pt x="873405" y="1872905"/>
                    <a:pt x="842124" y="1869716"/>
                  </a:cubicBezTo>
                  <a:lnTo>
                    <a:pt x="773105" y="1647612"/>
                  </a:lnTo>
                  <a:cubicBezTo>
                    <a:pt x="694189" y="1631869"/>
                    <a:pt x="618908" y="1600914"/>
                    <a:pt x="551905" y="1555180"/>
                  </a:cubicBezTo>
                  <a:lnTo>
                    <a:pt x="349310" y="1661713"/>
                  </a:lnTo>
                  <a:cubicBezTo>
                    <a:pt x="296326" y="1624168"/>
                    <a:pt x="250355" y="1578197"/>
                    <a:pt x="212810" y="1525212"/>
                  </a:cubicBezTo>
                  <a:lnTo>
                    <a:pt x="318071" y="1325035"/>
                  </a:lnTo>
                  <a:cubicBezTo>
                    <a:pt x="311181" y="1315792"/>
                    <a:pt x="305287" y="1305860"/>
                    <a:pt x="299598" y="1295740"/>
                  </a:cubicBezTo>
                  <a:cubicBezTo>
                    <a:pt x="264673" y="1233616"/>
                    <a:pt x="239799" y="1168571"/>
                    <a:pt x="227822" y="1101700"/>
                  </a:cubicBezTo>
                  <a:lnTo>
                    <a:pt x="4804" y="1032398"/>
                  </a:lnTo>
                  <a:lnTo>
                    <a:pt x="0" y="937260"/>
                  </a:lnTo>
                  <a:cubicBezTo>
                    <a:pt x="0" y="905144"/>
                    <a:pt x="1616" y="873405"/>
                    <a:pt x="4804" y="842124"/>
                  </a:cubicBezTo>
                  <a:lnTo>
                    <a:pt x="226910" y="773105"/>
                  </a:lnTo>
                  <a:cubicBezTo>
                    <a:pt x="242653" y="694189"/>
                    <a:pt x="273608" y="618908"/>
                    <a:pt x="319342" y="551905"/>
                  </a:cubicBezTo>
                  <a:lnTo>
                    <a:pt x="212809" y="349309"/>
                  </a:lnTo>
                  <a:cubicBezTo>
                    <a:pt x="250354" y="296325"/>
                    <a:pt x="296325" y="250354"/>
                    <a:pt x="349309" y="21280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cs typeface="Calibri"/>
              </a:endParaRPr>
            </a:p>
          </p:txBody>
        </p:sp>
        <p:sp>
          <p:nvSpPr>
            <p:cNvPr id="42" name="8-Point Star 18"/>
            <p:cNvSpPr/>
            <p:nvPr/>
          </p:nvSpPr>
          <p:spPr>
            <a:xfrm rot="1200000">
              <a:off x="4758995" y="1408628"/>
              <a:ext cx="1793173" cy="1809385"/>
            </a:xfrm>
            <a:custGeom>
              <a:avLst/>
              <a:gdLst/>
              <a:ahLst/>
              <a:cxnLst/>
              <a:rect l="l" t="t" r="r" b="b"/>
              <a:pathLst>
                <a:path w="1793173" h="1809385">
                  <a:moveTo>
                    <a:pt x="540264" y="10286"/>
                  </a:moveTo>
                  <a:lnTo>
                    <a:pt x="683581" y="0"/>
                  </a:lnTo>
                  <a:cubicBezTo>
                    <a:pt x="732193" y="0"/>
                    <a:pt x="780076" y="3126"/>
                    <a:pt x="826897" y="10287"/>
                  </a:cubicBezTo>
                  <a:lnTo>
                    <a:pt x="905875" y="255572"/>
                  </a:lnTo>
                  <a:cubicBezTo>
                    <a:pt x="985136" y="273260"/>
                    <a:pt x="1060829" y="304512"/>
                    <a:pt x="1129415" y="348963"/>
                  </a:cubicBezTo>
                  <a:lnTo>
                    <a:pt x="1359444" y="230987"/>
                  </a:lnTo>
                  <a:cubicBezTo>
                    <a:pt x="1436234" y="288678"/>
                    <a:pt x="1504495" y="356940"/>
                    <a:pt x="1562186" y="433730"/>
                  </a:cubicBezTo>
                  <a:lnTo>
                    <a:pt x="1445926" y="660414"/>
                  </a:lnTo>
                  <a:cubicBezTo>
                    <a:pt x="1449583" y="665192"/>
                    <a:pt x="1452574" y="670389"/>
                    <a:pt x="1455519" y="675628"/>
                  </a:cubicBezTo>
                  <a:cubicBezTo>
                    <a:pt x="1493688" y="743524"/>
                    <a:pt x="1521942" y="814300"/>
                    <a:pt x="1537074" y="887129"/>
                  </a:cubicBezTo>
                  <a:lnTo>
                    <a:pt x="1782887" y="966278"/>
                  </a:lnTo>
                  <a:cubicBezTo>
                    <a:pt x="1790047" y="1013098"/>
                    <a:pt x="1793174" y="1060981"/>
                    <a:pt x="1793173" y="1109593"/>
                  </a:cubicBezTo>
                  <a:cubicBezTo>
                    <a:pt x="1793174" y="1158206"/>
                    <a:pt x="1790047" y="1206089"/>
                    <a:pt x="1782887" y="1252909"/>
                  </a:cubicBezTo>
                  <a:lnTo>
                    <a:pt x="1537604" y="1331887"/>
                  </a:lnTo>
                  <a:cubicBezTo>
                    <a:pt x="1519916" y="1411149"/>
                    <a:pt x="1488663" y="1486842"/>
                    <a:pt x="1444212" y="1555429"/>
                  </a:cubicBezTo>
                  <a:lnTo>
                    <a:pt x="1562186" y="1785457"/>
                  </a:lnTo>
                  <a:lnTo>
                    <a:pt x="1541415" y="1809385"/>
                  </a:lnTo>
                  <a:cubicBezTo>
                    <a:pt x="1282525" y="1763268"/>
                    <a:pt x="1028742" y="1654791"/>
                    <a:pt x="802157" y="1490156"/>
                  </a:cubicBezTo>
                  <a:cubicBezTo>
                    <a:pt x="965712" y="1441296"/>
                    <a:pt x="1084035" y="1289263"/>
                    <a:pt x="1084035" y="1109593"/>
                  </a:cubicBezTo>
                  <a:cubicBezTo>
                    <a:pt x="1084035" y="888428"/>
                    <a:pt x="904746" y="709138"/>
                    <a:pt x="683580" y="709138"/>
                  </a:cubicBezTo>
                  <a:cubicBezTo>
                    <a:pt x="508801" y="709138"/>
                    <a:pt x="360173" y="821108"/>
                    <a:pt x="307122" y="977792"/>
                  </a:cubicBezTo>
                  <a:cubicBezTo>
                    <a:pt x="149161" y="745008"/>
                    <a:pt x="47166" y="492202"/>
                    <a:pt x="0" y="237686"/>
                  </a:cubicBezTo>
                  <a:cubicBezTo>
                    <a:pt x="2290" y="235086"/>
                    <a:pt x="4999" y="233030"/>
                    <a:pt x="7717" y="230988"/>
                  </a:cubicBezTo>
                  <a:lnTo>
                    <a:pt x="234405" y="347249"/>
                  </a:lnTo>
                  <a:cubicBezTo>
                    <a:pt x="239180" y="343592"/>
                    <a:pt x="244378" y="340602"/>
                    <a:pt x="249617" y="337656"/>
                  </a:cubicBezTo>
                  <a:cubicBezTo>
                    <a:pt x="317512" y="299488"/>
                    <a:pt x="388287" y="271234"/>
                    <a:pt x="461115" y="2561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latin typeface="Calibri"/>
                <a:cs typeface="Calibri"/>
              </a:endParaRPr>
            </a:p>
          </p:txBody>
        </p:sp>
      </p:grpSp>
      <p:pic>
        <p:nvPicPr>
          <p:cNvPr id="43" name="Picture 6" descr="Image result for 4-h california"/>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98975" y="4117789"/>
            <a:ext cx="1263445" cy="1424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851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2000" tmFilter="0, 0; .2, .5; .8, .5; 1, 0"/>
                                        <p:tgtEl>
                                          <p:spTgt spid="38">
                                            <p:txEl>
                                              <p:pRg st="0" end="0"/>
                                            </p:txEl>
                                          </p:spTgt>
                                        </p:tgtEl>
                                      </p:cBhvr>
                                    </p:animEffect>
                                    <p:animScale>
                                      <p:cBhvr>
                                        <p:cTn id="7" dur="1000" autoRev="1" fill="hold"/>
                                        <p:tgtEl>
                                          <p:spTgt spid="38">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2000" tmFilter="0, 0; .2, .5; .8, .5; 1, 0"/>
                                        <p:tgtEl>
                                          <p:spTgt spid="38">
                                            <p:txEl>
                                              <p:pRg st="1" end="1"/>
                                            </p:txEl>
                                          </p:spTgt>
                                        </p:tgtEl>
                                      </p:cBhvr>
                                    </p:animEffect>
                                    <p:animScale>
                                      <p:cBhvr>
                                        <p:cTn id="12" dur="1000" autoRev="1" fill="hold"/>
                                        <p:tgtEl>
                                          <p:spTgt spid="38">
                                            <p:txEl>
                                              <p:pRg st="1" end="1"/>
                                            </p:txEl>
                                          </p:spTgt>
                                        </p:tgtEl>
                                      </p:cBhvr>
                                      <p:by x="105000" y="105000"/>
                                    </p:animScale>
                                  </p:childTnLst>
                                </p:cTn>
                              </p:par>
                              <p:par>
                                <p:cTn id="13" presetID="8" presetClass="emph" presetSubtype="0" repeatCount="3000" fill="hold" nodeType="withEffect">
                                  <p:stCondLst>
                                    <p:cond delay="0"/>
                                  </p:stCondLst>
                                  <p:childTnLst>
                                    <p:animRot by="21600000">
                                      <p:cBhvr>
                                        <p:cTn id="14" dur="5000" fill="hold"/>
                                        <p:tgtEl>
                                          <p:spTgt spid="11"/>
                                        </p:tgtEl>
                                        <p:attrNameLst>
                                          <p:attrName>r</p:attrName>
                                        </p:attrNameLst>
                                      </p:cBhvr>
                                    </p:animRot>
                                  </p:childTnLst>
                                </p:cTn>
                              </p:par>
                              <p:par>
                                <p:cTn id="15" presetID="8" presetClass="emph" presetSubtype="0" repeatCount="3000" fill="hold" nodeType="withEffect">
                                  <p:stCondLst>
                                    <p:cond delay="0"/>
                                  </p:stCondLst>
                                  <p:childTnLst>
                                    <p:animRot by="21600000">
                                      <p:cBhvr>
                                        <p:cTn id="16" dur="5000" fill="hold"/>
                                        <p:tgtEl>
                                          <p:spTgt spid="7"/>
                                        </p:tgtEl>
                                        <p:attrNameLst>
                                          <p:attrName>r</p:attrName>
                                        </p:attrNameLst>
                                      </p:cBhvr>
                                    </p:animRot>
                                  </p:childTnLst>
                                </p:cTn>
                              </p:par>
                              <p:par>
                                <p:cTn id="17" presetID="8" presetClass="emph" presetSubtype="0" repeatCount="3000" fill="hold" nodeType="withEffect">
                                  <p:stCondLst>
                                    <p:cond delay="0"/>
                                  </p:stCondLst>
                                  <p:childTnLst>
                                    <p:animRot by="-21600000">
                                      <p:cBhvr>
                                        <p:cTn id="18" dur="5000" fill="hold"/>
                                        <p:tgtEl>
                                          <p:spTgt spid="24"/>
                                        </p:tgtEl>
                                        <p:attrNameLst>
                                          <p:attrName>r</p:attrName>
                                        </p:attrNameLst>
                                      </p:cBhvr>
                                    </p:animRot>
                                  </p:childTnLst>
                                </p:cTn>
                              </p:par>
                              <p:par>
                                <p:cTn id="19" presetID="26" presetClass="emph" presetSubtype="0" repeatCount="10000" fill="hold" grpId="0" nodeType="withEffect">
                                  <p:stCondLst>
                                    <p:cond delay="0"/>
                                  </p:stCondLst>
                                  <p:childTnLst>
                                    <p:animEffect transition="out" filter="fade">
                                      <p:cBhvr>
                                        <p:cTn id="20" dur="2000" tmFilter="0, 0; .2, .5; .8, .5; 1, 0"/>
                                        <p:tgtEl>
                                          <p:spTgt spid="38">
                                            <p:txEl>
                                              <p:pRg st="0" end="0"/>
                                            </p:txEl>
                                          </p:spTgt>
                                        </p:tgtEl>
                                      </p:cBhvr>
                                    </p:animEffect>
                                    <p:animScale>
                                      <p:cBhvr>
                                        <p:cTn id="21" dur="1000" autoRev="1" fill="hold"/>
                                        <p:tgtEl>
                                          <p:spTgt spid="38">
                                            <p:txEl>
                                              <p:pRg st="0" end="0"/>
                                            </p:txEl>
                                          </p:spTgt>
                                        </p:tgtEl>
                                      </p:cBhvr>
                                      <p:by x="105000" y="105000"/>
                                    </p:animScale>
                                  </p:childTnLst>
                                </p:cTn>
                              </p:par>
                              <p:par>
                                <p:cTn id="22" presetID="26" presetClass="emph" presetSubtype="0" repeatCount="10000" fill="hold" grpId="0" nodeType="withEffect">
                                  <p:stCondLst>
                                    <p:cond delay="0"/>
                                  </p:stCondLst>
                                  <p:childTnLst>
                                    <p:animEffect transition="out" filter="fade">
                                      <p:cBhvr>
                                        <p:cTn id="23" dur="2000" tmFilter="0, 0; .2, .5; .8, .5; 1, 0"/>
                                        <p:tgtEl>
                                          <p:spTgt spid="38">
                                            <p:txEl>
                                              <p:pRg st="1" end="1"/>
                                            </p:txEl>
                                          </p:spTgt>
                                        </p:tgtEl>
                                      </p:cBhvr>
                                    </p:animEffect>
                                    <p:animScale>
                                      <p:cBhvr>
                                        <p:cTn id="24" dur="1000" autoRev="1" fill="hold"/>
                                        <p:tgtEl>
                                          <p:spTgt spid="38">
                                            <p:txEl>
                                              <p:pRg st="1" end="1"/>
                                            </p:txEl>
                                          </p:spTgt>
                                        </p:tgtEl>
                                      </p:cBhvr>
                                      <p:by x="105000" y="105000"/>
                                    </p:animScale>
                                  </p:childTnLst>
                                </p:cTn>
                              </p:par>
                              <p:par>
                                <p:cTn id="25" presetID="8" presetClass="emph" presetSubtype="0" repeatCount="3000" fill="hold" nodeType="withEffect">
                                  <p:stCondLst>
                                    <p:cond delay="0"/>
                                  </p:stCondLst>
                                  <p:childTnLst>
                                    <p:animRot by="21600000">
                                      <p:cBhvr>
                                        <p:cTn id="26" dur="5000" fill="hold"/>
                                        <p:tgtEl>
                                          <p:spTgt spid="39"/>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19" y="304800"/>
            <a:ext cx="8789581" cy="1143000"/>
          </a:xfrm>
        </p:spPr>
        <p:txBody>
          <a:bodyPr>
            <a:normAutofit/>
          </a:bodyPr>
          <a:lstStyle/>
          <a:p>
            <a:pPr algn="l"/>
            <a:r>
              <a:rPr lang="en-US" sz="3200" b="1" dirty="0" smtClean="0">
                <a:solidFill>
                  <a:srgbClr val="0070C0"/>
                </a:solidFill>
                <a:latin typeface="Cambria" panose="02040503050406030204" pitchFamily="18" charset="0"/>
              </a:rPr>
              <a:t>UC ANR </a:t>
            </a:r>
            <a:r>
              <a:rPr lang="en-US" sz="3200" b="1" dirty="0" smtClean="0">
                <a:solidFill>
                  <a:srgbClr val="00B050"/>
                </a:solidFill>
                <a:latin typeface="Cambria" panose="02040503050406030204" pitchFamily="18" charset="0"/>
              </a:rPr>
              <a:t>D</a:t>
            </a:r>
            <a:r>
              <a:rPr lang="en-US" sz="3200" b="1" dirty="0" smtClean="0">
                <a:solidFill>
                  <a:srgbClr val="0070C0"/>
                </a:solidFill>
                <a:latin typeface="Cambria" panose="02040503050406030204" pitchFamily="18" charset="0"/>
              </a:rPr>
              <a:t>iversity &amp; </a:t>
            </a:r>
            <a:r>
              <a:rPr lang="en-US" sz="3200" b="1" dirty="0" smtClean="0">
                <a:solidFill>
                  <a:srgbClr val="00B050"/>
                </a:solidFill>
                <a:latin typeface="Cambria" panose="02040503050406030204" pitchFamily="18" charset="0"/>
              </a:rPr>
              <a:t>I</a:t>
            </a:r>
            <a:r>
              <a:rPr lang="en-US" sz="3200" b="1" dirty="0" smtClean="0">
                <a:solidFill>
                  <a:srgbClr val="0070C0"/>
                </a:solidFill>
                <a:latin typeface="Cambria" panose="02040503050406030204" pitchFamily="18" charset="0"/>
              </a:rPr>
              <a:t>nclusion</a:t>
            </a:r>
            <a:br>
              <a:rPr lang="en-US" sz="3200" b="1" dirty="0" smtClean="0">
                <a:solidFill>
                  <a:srgbClr val="0070C0"/>
                </a:solidFill>
                <a:latin typeface="Cambria" panose="02040503050406030204" pitchFamily="18" charset="0"/>
              </a:rPr>
            </a:br>
            <a:r>
              <a:rPr lang="en-US" sz="3200" b="1" dirty="0" smtClean="0">
                <a:solidFill>
                  <a:srgbClr val="00B050"/>
                </a:solidFill>
                <a:latin typeface="Cambria" panose="02040503050406030204" pitchFamily="18" charset="0"/>
              </a:rPr>
              <a:t>A</a:t>
            </a:r>
            <a:r>
              <a:rPr lang="en-US" sz="3200" b="1" dirty="0" smtClean="0">
                <a:solidFill>
                  <a:schemeClr val="accent1">
                    <a:lumMod val="75000"/>
                  </a:schemeClr>
                </a:solidFill>
                <a:latin typeface="Cambria" panose="02040503050406030204" pitchFamily="18" charset="0"/>
              </a:rPr>
              <a:t>ction </a:t>
            </a:r>
            <a:r>
              <a:rPr lang="en-US" sz="3200" b="1" dirty="0" smtClean="0">
                <a:solidFill>
                  <a:srgbClr val="00B050"/>
                </a:solidFill>
                <a:latin typeface="Cambria" panose="02040503050406030204" pitchFamily="18" charset="0"/>
              </a:rPr>
              <a:t>P</a:t>
            </a:r>
            <a:r>
              <a:rPr lang="en-US" sz="3200" b="1" dirty="0" smtClean="0">
                <a:solidFill>
                  <a:schemeClr val="accent1">
                    <a:lumMod val="75000"/>
                  </a:schemeClr>
                </a:solidFill>
                <a:latin typeface="Cambria" panose="02040503050406030204" pitchFamily="18" charset="0"/>
              </a:rPr>
              <a:t>lan</a:t>
            </a:r>
            <a:endParaRPr lang="en-US" sz="3200" b="1" dirty="0">
              <a:solidFill>
                <a:schemeClr val="accent1">
                  <a:lumMod val="75000"/>
                </a:schemeClr>
              </a:solidFill>
              <a:latin typeface="Cambria" panose="020405030504060302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5353802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572541" y="1743740"/>
            <a:ext cx="2218660" cy="3539430"/>
          </a:xfrm>
          <a:prstGeom prst="rect">
            <a:avLst/>
          </a:prstGeom>
          <a:solidFill>
            <a:srgbClr val="FFFF00"/>
          </a:solidFill>
        </p:spPr>
        <p:txBody>
          <a:bodyPr wrap="square" rtlCol="0">
            <a:spAutoFit/>
          </a:bodyPr>
          <a:lstStyle/>
          <a:p>
            <a:pPr algn="ctr"/>
            <a:r>
              <a:rPr lang="en-US" sz="3200" b="1" dirty="0" smtClean="0">
                <a:latin typeface="Cambria" panose="02040503050406030204" pitchFamily="18" charset="0"/>
              </a:rPr>
              <a:t>Facing the Challenge of Embracing Diversity &amp; Inclusion</a:t>
            </a:r>
            <a:endParaRPr lang="es-MX" sz="3200" b="1" dirty="0">
              <a:latin typeface="Cambria" panose="02040503050406030204" pitchFamily="18" charset="0"/>
            </a:endParaRPr>
          </a:p>
        </p:txBody>
      </p:sp>
    </p:spTree>
    <p:extLst>
      <p:ext uri="{BB962C8B-B14F-4D97-AF65-F5344CB8AC3E}">
        <p14:creationId xmlns:p14="http://schemas.microsoft.com/office/powerpoint/2010/main" val="22308304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76400" y="170998"/>
            <a:ext cx="6324600" cy="2191202"/>
          </a:xfrm>
          <a:prstGeom prst="roundRect">
            <a:avLst/>
          </a:prstGeom>
          <a:solidFill>
            <a:srgbClr val="00B050"/>
          </a:solidFill>
          <a:ln w="5715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800" b="1" dirty="0">
                <a:latin typeface="Cambria" panose="02040503050406030204" pitchFamily="18" charset="0"/>
              </a:rPr>
              <a:t>Prepare </a:t>
            </a:r>
            <a:r>
              <a:rPr lang="en-US" sz="2800" b="1" dirty="0" smtClean="0">
                <a:latin typeface="Cambria" panose="02040503050406030204" pitchFamily="18" charset="0"/>
              </a:rPr>
              <a:t>Academics </a:t>
            </a:r>
            <a:r>
              <a:rPr lang="en-US" sz="2800" b="1" dirty="0">
                <a:latin typeface="Cambria" panose="02040503050406030204" pitchFamily="18" charset="0"/>
              </a:rPr>
              <a:t>&amp; Staff to better reach and serve the Latino </a:t>
            </a:r>
            <a:r>
              <a:rPr lang="en-US" sz="2800" b="1" dirty="0" smtClean="0">
                <a:latin typeface="Cambria" panose="02040503050406030204" pitchFamily="18" charset="0"/>
              </a:rPr>
              <a:t>communities </a:t>
            </a:r>
            <a:r>
              <a:rPr lang="en-US" sz="2800" b="1" dirty="0">
                <a:latin typeface="Cambria" panose="02040503050406030204" pitchFamily="18" charset="0"/>
              </a:rPr>
              <a:t>in the State of </a:t>
            </a:r>
            <a:r>
              <a:rPr lang="en-US" sz="2800" b="1" dirty="0" smtClean="0">
                <a:latin typeface="Cambria" panose="02040503050406030204" pitchFamily="18" charset="0"/>
              </a:rPr>
              <a:t>California</a:t>
            </a:r>
            <a:endParaRPr lang="es-MX" dirty="0">
              <a:latin typeface="Cambria" panose="02040503050406030204" pitchFamily="18" charset="0"/>
            </a:endParaRPr>
          </a:p>
        </p:txBody>
      </p:sp>
      <p:sp>
        <p:nvSpPr>
          <p:cNvPr id="5" name="Oval 4"/>
          <p:cNvSpPr/>
          <p:nvPr/>
        </p:nvSpPr>
        <p:spPr>
          <a:xfrm>
            <a:off x="4953000" y="2641090"/>
            <a:ext cx="3048000" cy="2709530"/>
          </a:xfrm>
          <a:prstGeom prst="ellipse">
            <a:avLst/>
          </a:prstGeom>
          <a:solidFill>
            <a:srgbClr val="0070C0"/>
          </a:solid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latin typeface="Cambria" panose="02040503050406030204" pitchFamily="18" charset="0"/>
              </a:rPr>
              <a:t>Diversity Group</a:t>
            </a:r>
            <a:endParaRPr lang="es-MX" sz="3200" dirty="0">
              <a:latin typeface="Cambria" panose="02040503050406030204" pitchFamily="18" charset="0"/>
            </a:endParaRPr>
          </a:p>
        </p:txBody>
      </p:sp>
      <p:sp>
        <p:nvSpPr>
          <p:cNvPr id="7" name="Oval 6"/>
          <p:cNvSpPr/>
          <p:nvPr/>
        </p:nvSpPr>
        <p:spPr>
          <a:xfrm>
            <a:off x="762001" y="2667000"/>
            <a:ext cx="3790950" cy="2785730"/>
          </a:xfrm>
          <a:prstGeom prst="ellipse">
            <a:avLst/>
          </a:prstGeom>
          <a:solidFill>
            <a:srgbClr val="0070C0"/>
          </a:solid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Cambria" panose="02040503050406030204" pitchFamily="18" charset="0"/>
              </a:rPr>
              <a:t>IDI Qualified Administrators</a:t>
            </a:r>
            <a:endParaRPr lang="es-MX" sz="2800" dirty="0">
              <a:latin typeface="Cambria" panose="02040503050406030204" pitchFamily="18" charset="0"/>
            </a:endParaRPr>
          </a:p>
        </p:txBody>
      </p:sp>
      <p:cxnSp>
        <p:nvCxnSpPr>
          <p:cNvPr id="9" name="Straight Arrow Connector 8"/>
          <p:cNvCxnSpPr/>
          <p:nvPr/>
        </p:nvCxnSpPr>
        <p:spPr>
          <a:xfrm>
            <a:off x="4686300" y="2414020"/>
            <a:ext cx="578588" cy="454140"/>
          </a:xfrm>
          <a:prstGeom prst="straightConnector1">
            <a:avLst/>
          </a:prstGeom>
          <a:ln w="5715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3931388" y="2414020"/>
            <a:ext cx="754912" cy="505960"/>
          </a:xfrm>
          <a:prstGeom prst="straightConnector1">
            <a:avLst/>
          </a:prstGeom>
          <a:ln w="57150">
            <a:solidFill>
              <a:srgbClr val="FFC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56982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922652"/>
          </a:xfrm>
          <a:prstGeom prst="ellipse">
            <a:avLst/>
          </a:prstGeom>
          <a:solidFill>
            <a:srgbClr val="0070C0"/>
          </a:solid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dirty="0" smtClean="0">
                <a:latin typeface="Cambria" panose="02040503050406030204" pitchFamily="18" charset="0"/>
              </a:rPr>
              <a:t/>
            </a:r>
            <a:br>
              <a:rPr lang="en-US" sz="5400" dirty="0" smtClean="0">
                <a:latin typeface="Cambria" panose="02040503050406030204" pitchFamily="18" charset="0"/>
              </a:rPr>
            </a:br>
            <a:r>
              <a:rPr lang="en-US" sz="5400" dirty="0" smtClean="0">
                <a:latin typeface="Cambria" panose="02040503050406030204" pitchFamily="18" charset="0"/>
              </a:rPr>
              <a:t>IDI Initiative</a:t>
            </a:r>
            <a:br>
              <a:rPr lang="en-US" sz="5400" dirty="0" smtClean="0">
                <a:latin typeface="Cambria" panose="02040503050406030204" pitchFamily="18" charset="0"/>
              </a:rPr>
            </a:br>
            <a:endParaRPr lang="es-MX" sz="5400" dirty="0">
              <a:latin typeface="Cambria" panose="02040503050406030204" pitchFamily="18" charset="0"/>
            </a:endParaRPr>
          </a:p>
        </p:txBody>
      </p:sp>
      <p:sp>
        <p:nvSpPr>
          <p:cNvPr id="5" name="Rounded Rectangle 4"/>
          <p:cNvSpPr/>
          <p:nvPr/>
        </p:nvSpPr>
        <p:spPr>
          <a:xfrm>
            <a:off x="6131256" y="2688608"/>
            <a:ext cx="2456596" cy="2727941"/>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Trainings and Learning Circles</a:t>
            </a:r>
            <a:endParaRPr lang="es-MX" sz="2800" b="1" dirty="0"/>
          </a:p>
        </p:txBody>
      </p:sp>
      <p:sp>
        <p:nvSpPr>
          <p:cNvPr id="6" name="Rounded Rectangle 5"/>
          <p:cNvSpPr/>
          <p:nvPr/>
        </p:nvSpPr>
        <p:spPr>
          <a:xfrm>
            <a:off x="3517707" y="2688609"/>
            <a:ext cx="2511187" cy="2727941"/>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Statewide Conferences</a:t>
            </a:r>
            <a:endParaRPr lang="es-MX" sz="2800" b="1" dirty="0"/>
          </a:p>
        </p:txBody>
      </p:sp>
      <p:sp>
        <p:nvSpPr>
          <p:cNvPr id="7" name="Rounded Rectangle 6"/>
          <p:cNvSpPr/>
          <p:nvPr/>
        </p:nvSpPr>
        <p:spPr>
          <a:xfrm>
            <a:off x="825684" y="2565779"/>
            <a:ext cx="2589661" cy="272794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bg1"/>
                </a:solidFill>
              </a:rPr>
              <a:t>Assessment &amp; Individual Feedback Sessions</a:t>
            </a:r>
            <a:endParaRPr lang="es-MX" sz="2400" b="1" dirty="0">
              <a:solidFill>
                <a:schemeClr val="bg1"/>
              </a:solidFill>
            </a:endParaRPr>
          </a:p>
        </p:txBody>
      </p:sp>
    </p:spTree>
    <p:extLst>
      <p:ext uri="{BB962C8B-B14F-4D97-AF65-F5344CB8AC3E}">
        <p14:creationId xmlns:p14="http://schemas.microsoft.com/office/powerpoint/2010/main" val="39014941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Grp="1" noChangeAspect="1" noChangeArrowheads="1"/>
          </p:cNvPicPr>
          <p:nvPr>
            <p:ph idx="1"/>
          </p:nvPr>
        </p:nvPicPr>
        <p:blipFill>
          <a:blip r:embed="rId3" cstate="print"/>
          <a:srcRect/>
          <a:stretch>
            <a:fillRect/>
          </a:stretch>
        </p:blipFill>
        <p:spPr bwMode="auto">
          <a:xfrm>
            <a:off x="668498" y="914400"/>
            <a:ext cx="8676494" cy="4893816"/>
          </a:xfrm>
          <a:prstGeom prst="rect">
            <a:avLst/>
          </a:prstGeom>
          <a:noFill/>
          <a:ln w="9525">
            <a:noFill/>
            <a:miter lim="800000"/>
            <a:headEnd/>
            <a:tailEnd/>
          </a:ln>
        </p:spPr>
      </p:pic>
      <p:sp>
        <p:nvSpPr>
          <p:cNvPr id="2" name="TextBox 1"/>
          <p:cNvSpPr txBox="1"/>
          <p:nvPr/>
        </p:nvSpPr>
        <p:spPr>
          <a:xfrm>
            <a:off x="3962400" y="5181600"/>
            <a:ext cx="4876800" cy="369332"/>
          </a:xfrm>
          <a:prstGeom prst="rect">
            <a:avLst/>
          </a:prstGeom>
          <a:noFill/>
        </p:spPr>
        <p:txBody>
          <a:bodyPr wrap="square" rtlCol="0">
            <a:spAutoFit/>
          </a:bodyPr>
          <a:lstStyle/>
          <a:p>
            <a:pPr algn="ctr"/>
            <a:r>
              <a:rPr lang="en-US" b="1" dirty="0" smtClean="0"/>
              <a:t>Copyright 2007, 2009 . Mitchell R. Hammer, PhD</a:t>
            </a:r>
            <a:endParaRPr lang="en-US" b="1" dirty="0"/>
          </a:p>
        </p:txBody>
      </p:sp>
      <p:sp>
        <p:nvSpPr>
          <p:cNvPr id="6" name="10 CuadroTexto"/>
          <p:cNvSpPr txBox="1"/>
          <p:nvPr/>
        </p:nvSpPr>
        <p:spPr>
          <a:xfrm>
            <a:off x="8268958" y="5895846"/>
            <a:ext cx="494042" cy="338554"/>
          </a:xfrm>
          <a:prstGeom prst="rect">
            <a:avLst/>
          </a:prstGeom>
          <a:noFill/>
        </p:spPr>
        <p:txBody>
          <a:bodyPr wrap="square" rtlCol="0">
            <a:spAutoFit/>
          </a:bodyPr>
          <a:lstStyle/>
          <a:p>
            <a:r>
              <a:rPr lang="es-MX" sz="1600" b="1" dirty="0" smtClean="0">
                <a:solidFill>
                  <a:schemeClr val="accent6">
                    <a:lumMod val="75000"/>
                  </a:schemeClr>
                </a:solidFill>
              </a:rPr>
              <a:t>15</a:t>
            </a:r>
            <a:endParaRPr lang="es-MX" sz="1600" b="1" dirty="0">
              <a:solidFill>
                <a:schemeClr val="accent6">
                  <a:lumMod val="75000"/>
                </a:schemeClr>
              </a:solidFill>
            </a:endParaRPr>
          </a:p>
        </p:txBody>
      </p:sp>
    </p:spTree>
    <p:extLst>
      <p:ext uri="{BB962C8B-B14F-4D97-AF65-F5344CB8AC3E}">
        <p14:creationId xmlns:p14="http://schemas.microsoft.com/office/powerpoint/2010/main" val="33119948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S</a:t>
            </a:r>
            <a:r>
              <a:rPr lang="en-US" dirty="0" smtClean="0">
                <a:solidFill>
                  <a:srgbClr val="0070C0"/>
                </a:solidFill>
              </a:rPr>
              <a:t>ummary </a:t>
            </a:r>
            <a:r>
              <a:rPr lang="en-US" b="1" dirty="0" smtClean="0">
                <a:solidFill>
                  <a:srgbClr val="00B050"/>
                </a:solidFill>
              </a:rPr>
              <a:t>O</a:t>
            </a:r>
            <a:r>
              <a:rPr lang="en-US" dirty="0" smtClean="0">
                <a:solidFill>
                  <a:srgbClr val="0070C0"/>
                </a:solidFill>
              </a:rPr>
              <a:t>rientation </a:t>
            </a:r>
            <a:r>
              <a:rPr lang="en-US" b="1" dirty="0" smtClean="0">
                <a:solidFill>
                  <a:srgbClr val="00B050"/>
                </a:solidFill>
              </a:rPr>
              <a:t>D</a:t>
            </a:r>
            <a:r>
              <a:rPr lang="en-US" dirty="0" smtClean="0">
                <a:solidFill>
                  <a:srgbClr val="0070C0"/>
                </a:solidFill>
              </a:rPr>
              <a:t>escription</a:t>
            </a:r>
            <a:endParaRPr lang="en-US" dirty="0">
              <a:solidFill>
                <a:srgbClr val="0070C0"/>
              </a:solidFill>
            </a:endParaRPr>
          </a:p>
        </p:txBody>
      </p:sp>
      <p:sp>
        <p:nvSpPr>
          <p:cNvPr id="3" name="Content Placeholder 2"/>
          <p:cNvSpPr>
            <a:spLocks noGrp="1"/>
          </p:cNvSpPr>
          <p:nvPr>
            <p:ph idx="1"/>
          </p:nvPr>
        </p:nvSpPr>
        <p:spPr>
          <a:xfrm>
            <a:off x="457200" y="1602303"/>
            <a:ext cx="8229600" cy="4525963"/>
          </a:xfrm>
        </p:spPr>
        <p:txBody>
          <a:bodyPr>
            <a:normAutofit fontScale="85000" lnSpcReduction="10000"/>
          </a:bodyPr>
          <a:lstStyle/>
          <a:p>
            <a:r>
              <a:rPr lang="en-US" b="1" dirty="0" smtClean="0">
                <a:solidFill>
                  <a:srgbClr val="00B050"/>
                </a:solidFill>
              </a:rPr>
              <a:t>D</a:t>
            </a:r>
            <a:r>
              <a:rPr lang="en-US" b="1" dirty="0" smtClean="0">
                <a:solidFill>
                  <a:srgbClr val="0070C0"/>
                </a:solidFill>
              </a:rPr>
              <a:t>enial </a:t>
            </a:r>
          </a:p>
          <a:p>
            <a:pPr marL="0" indent="0">
              <a:buNone/>
            </a:pPr>
            <a:r>
              <a:rPr lang="en-US" dirty="0" smtClean="0"/>
              <a:t>		</a:t>
            </a:r>
            <a:r>
              <a:rPr lang="en-US" dirty="0" smtClean="0">
                <a:solidFill>
                  <a:srgbClr val="0070C0"/>
                </a:solidFill>
              </a:rPr>
              <a:t>1. I find very small and obvious differences 				among people. The only thing</a:t>
            </a:r>
            <a:r>
              <a:rPr lang="en-US" dirty="0">
                <a:solidFill>
                  <a:srgbClr val="0070C0"/>
                </a:solidFill>
              </a:rPr>
              <a:t> </a:t>
            </a:r>
            <a:r>
              <a:rPr lang="en-US" dirty="0" smtClean="0">
                <a:solidFill>
                  <a:srgbClr val="0070C0"/>
                </a:solidFill>
              </a:rPr>
              <a:t>I notice are people’s 		gender, age and color.</a:t>
            </a:r>
          </a:p>
          <a:p>
            <a:r>
              <a:rPr lang="en-US" b="1" dirty="0" smtClean="0">
                <a:solidFill>
                  <a:srgbClr val="00B050"/>
                </a:solidFill>
              </a:rPr>
              <a:t>P</a:t>
            </a:r>
            <a:r>
              <a:rPr lang="en-US" b="1" dirty="0" smtClean="0">
                <a:solidFill>
                  <a:srgbClr val="0070C0"/>
                </a:solidFill>
              </a:rPr>
              <a:t>olarization </a:t>
            </a:r>
            <a:endParaRPr lang="en-US" b="1" dirty="0">
              <a:solidFill>
                <a:srgbClr val="0070C0"/>
              </a:solidFill>
            </a:endParaRPr>
          </a:p>
          <a:p>
            <a:pPr marL="0" indent="0">
              <a:buNone/>
            </a:pPr>
            <a:r>
              <a:rPr lang="en-US" dirty="0" smtClean="0"/>
              <a:t>		</a:t>
            </a:r>
            <a:r>
              <a:rPr lang="en-US" dirty="0" smtClean="0">
                <a:solidFill>
                  <a:srgbClr val="0070C0"/>
                </a:solidFill>
              </a:rPr>
              <a:t>1. I am not like them, and I will never be.</a:t>
            </a:r>
          </a:p>
          <a:p>
            <a:pPr marL="0" indent="0">
              <a:buNone/>
            </a:pPr>
            <a:r>
              <a:rPr lang="en-US" dirty="0">
                <a:solidFill>
                  <a:srgbClr val="0070C0"/>
                </a:solidFill>
              </a:rPr>
              <a:t>	</a:t>
            </a:r>
            <a:r>
              <a:rPr lang="en-US" dirty="0" smtClean="0">
                <a:solidFill>
                  <a:srgbClr val="0070C0"/>
                </a:solidFill>
              </a:rPr>
              <a:t>	2.  I know what is right and what is wrong.</a:t>
            </a:r>
          </a:p>
          <a:p>
            <a:pPr marL="0" indent="0">
              <a:buNone/>
            </a:pPr>
            <a:r>
              <a:rPr lang="en-US" dirty="0">
                <a:solidFill>
                  <a:srgbClr val="0070C0"/>
                </a:solidFill>
              </a:rPr>
              <a:t>	</a:t>
            </a:r>
            <a:r>
              <a:rPr lang="en-US" dirty="0" smtClean="0">
                <a:solidFill>
                  <a:srgbClr val="0070C0"/>
                </a:solidFill>
              </a:rPr>
              <a:t>	3.  I am always right, my culture is “the one”, or 				your culture is “the one” and mine is wrong. </a:t>
            </a:r>
          </a:p>
          <a:p>
            <a:pPr marL="0" indent="0">
              <a:buNone/>
            </a:pPr>
            <a:r>
              <a:rPr lang="en-US" dirty="0"/>
              <a:t>	</a:t>
            </a:r>
            <a:r>
              <a:rPr lang="en-US" dirty="0" smtClean="0"/>
              <a:t>	</a:t>
            </a:r>
          </a:p>
        </p:txBody>
      </p:sp>
      <p:sp>
        <p:nvSpPr>
          <p:cNvPr id="5" name="TextBox 4"/>
          <p:cNvSpPr txBox="1"/>
          <p:nvPr/>
        </p:nvSpPr>
        <p:spPr>
          <a:xfrm>
            <a:off x="5257800" y="5410200"/>
            <a:ext cx="3657600" cy="369332"/>
          </a:xfrm>
          <a:prstGeom prst="rect">
            <a:avLst/>
          </a:prstGeom>
          <a:noFill/>
        </p:spPr>
        <p:txBody>
          <a:bodyPr wrap="square" rtlCol="0">
            <a:spAutoFit/>
          </a:bodyPr>
          <a:lstStyle/>
          <a:p>
            <a:r>
              <a:rPr lang="en-US" dirty="0" smtClean="0">
                <a:solidFill>
                  <a:srgbClr val="0070C0"/>
                </a:solidFill>
              </a:rPr>
              <a:t>Adapted from Bennett, 1986, 1993</a:t>
            </a:r>
            <a:endParaRPr lang="en-US" dirty="0">
              <a:solidFill>
                <a:srgbClr val="0070C0"/>
              </a:solidFill>
            </a:endParaRPr>
          </a:p>
        </p:txBody>
      </p:sp>
    </p:spTree>
    <p:extLst>
      <p:ext uri="{BB962C8B-B14F-4D97-AF65-F5344CB8AC3E}">
        <p14:creationId xmlns:p14="http://schemas.microsoft.com/office/powerpoint/2010/main" val="15018188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S</a:t>
            </a:r>
            <a:r>
              <a:rPr lang="en-US" dirty="0" smtClean="0">
                <a:solidFill>
                  <a:srgbClr val="0070C0"/>
                </a:solidFill>
              </a:rPr>
              <a:t>ummary </a:t>
            </a:r>
            <a:r>
              <a:rPr lang="en-US" b="1" dirty="0" smtClean="0">
                <a:solidFill>
                  <a:srgbClr val="00B050"/>
                </a:solidFill>
              </a:rPr>
              <a:t>O</a:t>
            </a:r>
            <a:r>
              <a:rPr lang="en-US" dirty="0" smtClean="0">
                <a:solidFill>
                  <a:srgbClr val="0070C0"/>
                </a:solidFill>
              </a:rPr>
              <a:t>rientation </a:t>
            </a:r>
            <a:r>
              <a:rPr lang="en-US" b="1" dirty="0" smtClean="0">
                <a:solidFill>
                  <a:srgbClr val="00B050"/>
                </a:solidFill>
              </a:rPr>
              <a:t>D</a:t>
            </a:r>
            <a:r>
              <a:rPr lang="en-US" dirty="0" smtClean="0">
                <a:solidFill>
                  <a:srgbClr val="0070C0"/>
                </a:solidFill>
              </a:rPr>
              <a:t>escription</a:t>
            </a:r>
            <a:endParaRPr lang="en-US" dirty="0">
              <a:solidFill>
                <a:srgbClr val="0070C0"/>
              </a:solidFill>
            </a:endParaRPr>
          </a:p>
        </p:txBody>
      </p:sp>
      <p:sp>
        <p:nvSpPr>
          <p:cNvPr id="3" name="Content Placeholder 2"/>
          <p:cNvSpPr>
            <a:spLocks noGrp="1"/>
          </p:cNvSpPr>
          <p:nvPr>
            <p:ph idx="1"/>
          </p:nvPr>
        </p:nvSpPr>
        <p:spPr/>
        <p:txBody>
          <a:bodyPr>
            <a:normAutofit fontScale="70000" lnSpcReduction="20000"/>
          </a:bodyPr>
          <a:lstStyle/>
          <a:p>
            <a:r>
              <a:rPr lang="en-US" b="1" dirty="0" smtClean="0">
                <a:solidFill>
                  <a:srgbClr val="00B050"/>
                </a:solidFill>
              </a:rPr>
              <a:t>M</a:t>
            </a:r>
            <a:r>
              <a:rPr lang="en-US" b="1" dirty="0" smtClean="0">
                <a:solidFill>
                  <a:srgbClr val="0070C0"/>
                </a:solidFill>
              </a:rPr>
              <a:t>inimization</a:t>
            </a:r>
            <a:r>
              <a:rPr lang="en-US" dirty="0" smtClean="0">
                <a:solidFill>
                  <a:srgbClr val="0070C0"/>
                </a:solidFill>
              </a:rPr>
              <a:t> </a:t>
            </a:r>
            <a:endParaRPr lang="en-US" dirty="0">
              <a:solidFill>
                <a:srgbClr val="0070C0"/>
              </a:solidFill>
            </a:endParaRPr>
          </a:p>
          <a:p>
            <a:pPr marL="0" indent="0">
              <a:buNone/>
            </a:pPr>
            <a:r>
              <a:rPr lang="en-US" dirty="0" smtClean="0"/>
              <a:t>		</a:t>
            </a:r>
            <a:r>
              <a:rPr lang="en-US" dirty="0" smtClean="0">
                <a:solidFill>
                  <a:srgbClr val="0070C0"/>
                </a:solidFill>
              </a:rPr>
              <a:t>1. I </a:t>
            </a:r>
            <a:r>
              <a:rPr lang="en-US" dirty="0">
                <a:solidFill>
                  <a:srgbClr val="0070C0"/>
                </a:solidFill>
              </a:rPr>
              <a:t>really do not have to do any effort to “fit in”, </a:t>
            </a:r>
            <a:r>
              <a:rPr lang="en-US" dirty="0" smtClean="0">
                <a:solidFill>
                  <a:srgbClr val="0070C0"/>
                </a:solidFill>
              </a:rPr>
              <a:t>we </a:t>
            </a:r>
            <a:r>
              <a:rPr lang="en-US" dirty="0">
                <a:solidFill>
                  <a:srgbClr val="0070C0"/>
                </a:solidFill>
              </a:rPr>
              <a:t>are all the </a:t>
            </a:r>
            <a:r>
              <a:rPr lang="en-US" dirty="0" smtClean="0">
                <a:solidFill>
                  <a:srgbClr val="0070C0"/>
                </a:solidFill>
              </a:rPr>
              <a:t>			same</a:t>
            </a:r>
            <a:r>
              <a:rPr lang="en-US" dirty="0">
                <a:solidFill>
                  <a:srgbClr val="0070C0"/>
                </a:solidFill>
              </a:rPr>
              <a:t>. </a:t>
            </a:r>
            <a:endParaRPr lang="en-US" dirty="0" smtClean="0">
              <a:solidFill>
                <a:srgbClr val="0070C0"/>
              </a:solidFill>
            </a:endParaRPr>
          </a:p>
          <a:p>
            <a:pPr marL="0" indent="0">
              <a:buNone/>
            </a:pPr>
            <a:r>
              <a:rPr lang="en-US" dirty="0">
                <a:solidFill>
                  <a:srgbClr val="0070C0"/>
                </a:solidFill>
              </a:rPr>
              <a:t>	</a:t>
            </a:r>
            <a:r>
              <a:rPr lang="en-US" dirty="0" smtClean="0">
                <a:solidFill>
                  <a:srgbClr val="0070C0"/>
                </a:solidFill>
              </a:rPr>
              <a:t>	2. I discovered I have a lot of things in common with my 					partner? My son? Americans? Mexicans?</a:t>
            </a:r>
            <a:r>
              <a:rPr lang="en-US" dirty="0">
                <a:solidFill>
                  <a:srgbClr val="0070C0"/>
                </a:solidFill>
              </a:rPr>
              <a:t> </a:t>
            </a:r>
            <a:r>
              <a:rPr lang="en-US" dirty="0" smtClean="0">
                <a:solidFill>
                  <a:srgbClr val="0070C0"/>
                </a:solidFill>
              </a:rPr>
              <a:t>My grandma?				The people that I work with?	</a:t>
            </a:r>
          </a:p>
          <a:p>
            <a:r>
              <a:rPr lang="en-US" b="1" dirty="0" smtClean="0">
                <a:solidFill>
                  <a:srgbClr val="00B050"/>
                </a:solidFill>
              </a:rPr>
              <a:t>A</a:t>
            </a:r>
            <a:r>
              <a:rPr lang="en-US" b="1" dirty="0" smtClean="0">
                <a:solidFill>
                  <a:srgbClr val="0070C0"/>
                </a:solidFill>
              </a:rPr>
              <a:t>cceptance</a:t>
            </a:r>
            <a:r>
              <a:rPr lang="en-US" dirty="0" smtClean="0">
                <a:solidFill>
                  <a:srgbClr val="0070C0"/>
                </a:solidFill>
              </a:rPr>
              <a:t> </a:t>
            </a:r>
          </a:p>
          <a:p>
            <a:pPr marL="0" indent="0">
              <a:buNone/>
            </a:pPr>
            <a:r>
              <a:rPr lang="en-US" dirty="0"/>
              <a:t>	</a:t>
            </a:r>
            <a:r>
              <a:rPr lang="en-US" dirty="0" smtClean="0"/>
              <a:t>	</a:t>
            </a:r>
            <a:r>
              <a:rPr lang="en-US" dirty="0" smtClean="0">
                <a:solidFill>
                  <a:srgbClr val="0070C0"/>
                </a:solidFill>
              </a:rPr>
              <a:t>1. I know that we are different. I can make a list 	of things that 			we share but also things we don’t share. </a:t>
            </a:r>
          </a:p>
          <a:p>
            <a:pPr marL="0" indent="0">
              <a:buNone/>
            </a:pPr>
            <a:r>
              <a:rPr lang="en-US" dirty="0">
                <a:solidFill>
                  <a:srgbClr val="0070C0"/>
                </a:solidFill>
              </a:rPr>
              <a:t>	</a:t>
            </a:r>
            <a:r>
              <a:rPr lang="en-US" dirty="0" smtClean="0">
                <a:solidFill>
                  <a:srgbClr val="0070C0"/>
                </a:solidFill>
              </a:rPr>
              <a:t>	2. Even when we are different, I can work with 							you….lets talk about our cultural differences. </a:t>
            </a:r>
          </a:p>
          <a:p>
            <a:pPr marL="0" indent="0">
              <a:buNone/>
            </a:pPr>
            <a:r>
              <a:rPr lang="en-US" dirty="0" smtClean="0">
                <a:solidFill>
                  <a:srgbClr val="0070C0"/>
                </a:solidFill>
              </a:rPr>
              <a:t>		3. I accept you the way you are.</a:t>
            </a:r>
          </a:p>
        </p:txBody>
      </p:sp>
      <p:sp>
        <p:nvSpPr>
          <p:cNvPr id="5" name="TextBox 4"/>
          <p:cNvSpPr txBox="1"/>
          <p:nvPr/>
        </p:nvSpPr>
        <p:spPr>
          <a:xfrm>
            <a:off x="5257800" y="5334000"/>
            <a:ext cx="3505200" cy="369332"/>
          </a:xfrm>
          <a:prstGeom prst="rect">
            <a:avLst/>
          </a:prstGeom>
          <a:noFill/>
        </p:spPr>
        <p:txBody>
          <a:bodyPr wrap="square" rtlCol="0">
            <a:spAutoFit/>
          </a:bodyPr>
          <a:lstStyle/>
          <a:p>
            <a:r>
              <a:rPr lang="en-US" dirty="0" smtClean="0">
                <a:solidFill>
                  <a:srgbClr val="0070C0"/>
                </a:solidFill>
              </a:rPr>
              <a:t>Adapted from Bennett, 1986, 1993</a:t>
            </a:r>
            <a:endParaRPr lang="en-US" dirty="0">
              <a:solidFill>
                <a:srgbClr val="0070C0"/>
              </a:solidFill>
            </a:endParaRPr>
          </a:p>
        </p:txBody>
      </p:sp>
    </p:spTree>
    <p:extLst>
      <p:ext uri="{BB962C8B-B14F-4D97-AF65-F5344CB8AC3E}">
        <p14:creationId xmlns:p14="http://schemas.microsoft.com/office/powerpoint/2010/main" val="27096225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922652"/>
          </a:xfrm>
          <a:prstGeom prst="ellipse">
            <a:avLst/>
          </a:prstGeom>
          <a:solidFill>
            <a:srgbClr val="0070C0"/>
          </a:solid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latin typeface="Cambria" panose="02040503050406030204" pitchFamily="18" charset="0"/>
              </a:rPr>
              <a:t/>
            </a:r>
            <a:br>
              <a:rPr lang="en-US" sz="4000" dirty="0" smtClean="0">
                <a:latin typeface="Cambria" panose="02040503050406030204" pitchFamily="18" charset="0"/>
              </a:rPr>
            </a:br>
            <a:r>
              <a:rPr lang="en-US" sz="4000" dirty="0" smtClean="0">
                <a:latin typeface="Cambria" panose="02040503050406030204" pitchFamily="18" charset="0"/>
              </a:rPr>
              <a:t>Diversity Workgroup </a:t>
            </a:r>
            <a:r>
              <a:rPr lang="en-US" sz="4000" dirty="0">
                <a:latin typeface="Cambria" panose="02040503050406030204" pitchFamily="18" charset="0"/>
              </a:rPr>
              <a:t/>
            </a:r>
            <a:br>
              <a:rPr lang="en-US" sz="4000" dirty="0">
                <a:latin typeface="Cambria" panose="02040503050406030204" pitchFamily="18" charset="0"/>
              </a:rPr>
            </a:br>
            <a:endParaRPr lang="es-MX" sz="4000" dirty="0">
              <a:latin typeface="Cambria" panose="02040503050406030204" pitchFamily="18" charset="0"/>
            </a:endParaRPr>
          </a:p>
        </p:txBody>
      </p:sp>
      <p:sp>
        <p:nvSpPr>
          <p:cNvPr id="5" name="Rounded Rectangle 4"/>
          <p:cNvSpPr/>
          <p:nvPr/>
        </p:nvSpPr>
        <p:spPr>
          <a:xfrm>
            <a:off x="6329151" y="2688606"/>
            <a:ext cx="2456596" cy="2727941"/>
          </a:xfrm>
          <a:prstGeom prst="roundRect">
            <a:avLst/>
          </a:prstGeom>
          <a:solidFill>
            <a:srgbClr val="00B050"/>
          </a:solidFill>
          <a:ln w="571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smtClean="0"/>
              <a:t>Evaluation</a:t>
            </a:r>
            <a:r>
              <a:rPr lang="en-US" sz="3600" dirty="0" smtClean="0"/>
              <a:t>  </a:t>
            </a:r>
            <a:endParaRPr lang="es-MX" sz="3600" dirty="0"/>
          </a:p>
        </p:txBody>
      </p:sp>
      <p:sp>
        <p:nvSpPr>
          <p:cNvPr id="6" name="Rounded Rectangle 5"/>
          <p:cNvSpPr/>
          <p:nvPr/>
        </p:nvSpPr>
        <p:spPr>
          <a:xfrm>
            <a:off x="3620069" y="2688607"/>
            <a:ext cx="2511187" cy="2727941"/>
          </a:xfrm>
          <a:prstGeom prst="roundRect">
            <a:avLst/>
          </a:prstGeom>
          <a:solidFill>
            <a:srgbClr val="00B050"/>
          </a:solidFill>
          <a:ln w="571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smtClean="0"/>
              <a:t>Marketing &amp; Special Projects </a:t>
            </a:r>
            <a:endParaRPr lang="es-MX" sz="3600" b="1" dirty="0"/>
          </a:p>
        </p:txBody>
      </p:sp>
      <p:sp>
        <p:nvSpPr>
          <p:cNvPr id="7" name="Rounded Rectangle 6"/>
          <p:cNvSpPr/>
          <p:nvPr/>
        </p:nvSpPr>
        <p:spPr>
          <a:xfrm>
            <a:off x="832513" y="2688608"/>
            <a:ext cx="2589661" cy="2727940"/>
          </a:xfrm>
          <a:prstGeom prst="roundRect">
            <a:avLst/>
          </a:prstGeom>
          <a:solidFill>
            <a:srgbClr val="00B050"/>
          </a:solidFill>
          <a:ln w="571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smtClean="0"/>
              <a:t>Capacity Building</a:t>
            </a:r>
            <a:endParaRPr lang="es-MX" sz="3600" b="1" dirty="0"/>
          </a:p>
        </p:txBody>
      </p:sp>
    </p:spTree>
    <p:extLst>
      <p:ext uri="{BB962C8B-B14F-4D97-AF65-F5344CB8AC3E}">
        <p14:creationId xmlns:p14="http://schemas.microsoft.com/office/powerpoint/2010/main" val="3983817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D</a:t>
            </a:r>
            <a:r>
              <a:rPr lang="en-US" b="1" dirty="0" smtClean="0">
                <a:solidFill>
                  <a:srgbClr val="0070C0"/>
                </a:solidFill>
              </a:rPr>
              <a:t>iversity </a:t>
            </a:r>
            <a:r>
              <a:rPr lang="en-US" b="1" dirty="0" smtClean="0">
                <a:solidFill>
                  <a:srgbClr val="00B050"/>
                </a:solidFill>
              </a:rPr>
              <a:t>B</a:t>
            </a:r>
            <a:r>
              <a:rPr lang="en-US" b="1" dirty="0" smtClean="0">
                <a:solidFill>
                  <a:srgbClr val="0070C0"/>
                </a:solidFill>
              </a:rPr>
              <a:t>ingo</a:t>
            </a:r>
            <a:endParaRPr lang="es-MX" b="1" dirty="0">
              <a:solidFill>
                <a:srgbClr val="0070C0"/>
              </a:solidFill>
            </a:endParaRPr>
          </a:p>
        </p:txBody>
      </p:sp>
      <p:graphicFrame>
        <p:nvGraphicFramePr>
          <p:cNvPr id="4" name="Content Placeholder 3"/>
          <p:cNvGraphicFramePr>
            <a:graphicFrameLocks noGrp="1"/>
          </p:cNvGraphicFramePr>
          <p:nvPr>
            <p:ph idx="1"/>
            <p:extLst/>
          </p:nvPr>
        </p:nvGraphicFramePr>
        <p:xfrm>
          <a:off x="838200" y="1295399"/>
          <a:ext cx="7600830" cy="4121150"/>
        </p:xfrm>
        <a:graphic>
          <a:graphicData uri="http://schemas.openxmlformats.org/drawingml/2006/table">
            <a:tbl>
              <a:tblPr>
                <a:tableStyleId>{5C22544A-7EE6-4342-B048-85BDC9FD1C3A}</a:tableStyleId>
              </a:tblPr>
              <a:tblGrid>
                <a:gridCol w="1520166"/>
                <a:gridCol w="1520166"/>
                <a:gridCol w="1520166"/>
                <a:gridCol w="1520166"/>
                <a:gridCol w="1520166"/>
              </a:tblGrid>
              <a:tr h="828037">
                <a:tc>
                  <a:txBody>
                    <a:bodyPr/>
                    <a:lstStyle/>
                    <a:p>
                      <a:pPr marL="0" marR="0" algn="ctr">
                        <a:spcBef>
                          <a:spcPts val="0"/>
                        </a:spcBef>
                        <a:spcAft>
                          <a:spcPts val="0"/>
                        </a:spcAft>
                      </a:pPr>
                      <a:r>
                        <a:rPr lang="en-US" sz="1000" dirty="0">
                          <a:effectLst/>
                        </a:rPr>
                        <a:t>Speaks more than one language </a:t>
                      </a:r>
                      <a:endParaRPr lang="es-MX" sz="1000" dirty="0">
                        <a:effectLst/>
                        <a:latin typeface="Times New Roman" panose="02020603050405020304" pitchFamily="18" charset="0"/>
                        <a:ea typeface="Times New Roman" panose="02020603050405020304" pitchFamily="18" charset="0"/>
                      </a:endParaRPr>
                    </a:p>
                  </a:txBody>
                  <a:tcPr marL="59493" marR="59493" marT="0" marB="0" anchor="ctr"/>
                </a:tc>
                <a:tc>
                  <a:txBody>
                    <a:bodyPr/>
                    <a:lstStyle/>
                    <a:p>
                      <a:pPr marL="0" marR="0" algn="ctr">
                        <a:spcBef>
                          <a:spcPts val="0"/>
                        </a:spcBef>
                        <a:spcAft>
                          <a:spcPts val="0"/>
                        </a:spcAft>
                      </a:pPr>
                      <a:r>
                        <a:rPr lang="en-US" sz="1000">
                          <a:effectLst/>
                        </a:rPr>
                        <a:t>Is not a parent</a:t>
                      </a:r>
                      <a:endParaRPr lang="es-MX" sz="1000">
                        <a:effectLst/>
                        <a:latin typeface="Times New Roman" panose="02020603050405020304" pitchFamily="18" charset="0"/>
                        <a:ea typeface="Times New Roman" panose="02020603050405020304" pitchFamily="18" charset="0"/>
                      </a:endParaRPr>
                    </a:p>
                  </a:txBody>
                  <a:tcPr marL="59493" marR="59493" marT="0" marB="0" anchor="ctr"/>
                </a:tc>
                <a:tc>
                  <a:txBody>
                    <a:bodyPr/>
                    <a:lstStyle/>
                    <a:p>
                      <a:pPr marL="0" marR="0" algn="ctr">
                        <a:spcBef>
                          <a:spcPts val="0"/>
                        </a:spcBef>
                        <a:spcAft>
                          <a:spcPts val="0"/>
                        </a:spcAft>
                      </a:pPr>
                      <a:r>
                        <a:rPr lang="en-US" sz="1000">
                          <a:effectLst/>
                        </a:rPr>
                        <a:t>Is of Hispanic/Latino descent </a:t>
                      </a:r>
                      <a:endParaRPr lang="es-MX" sz="1000">
                        <a:effectLst/>
                        <a:latin typeface="Times New Roman" panose="02020603050405020304" pitchFamily="18" charset="0"/>
                        <a:ea typeface="Times New Roman" panose="02020603050405020304" pitchFamily="18" charset="0"/>
                      </a:endParaRPr>
                    </a:p>
                  </a:txBody>
                  <a:tcPr marL="59493" marR="59493" marT="0" marB="0" anchor="ctr"/>
                </a:tc>
                <a:tc>
                  <a:txBody>
                    <a:bodyPr/>
                    <a:lstStyle/>
                    <a:p>
                      <a:pPr marL="0" marR="0" algn="ctr">
                        <a:spcBef>
                          <a:spcPts val="0"/>
                        </a:spcBef>
                        <a:spcAft>
                          <a:spcPts val="0"/>
                        </a:spcAft>
                      </a:pPr>
                      <a:r>
                        <a:rPr lang="en-US" sz="1000">
                          <a:effectLst/>
                        </a:rPr>
                        <a:t>First in family to graduate from college</a:t>
                      </a:r>
                      <a:endParaRPr lang="es-MX" sz="1000">
                        <a:effectLst/>
                        <a:latin typeface="Times New Roman" panose="02020603050405020304" pitchFamily="18" charset="0"/>
                        <a:ea typeface="Times New Roman" panose="02020603050405020304" pitchFamily="18" charset="0"/>
                      </a:endParaRPr>
                    </a:p>
                  </a:txBody>
                  <a:tcPr marL="59493" marR="59493" marT="0" marB="0" anchor="ctr"/>
                </a:tc>
                <a:tc>
                  <a:txBody>
                    <a:bodyPr/>
                    <a:lstStyle/>
                    <a:p>
                      <a:pPr marL="0" marR="0" algn="ctr">
                        <a:spcBef>
                          <a:spcPts val="0"/>
                        </a:spcBef>
                        <a:spcAft>
                          <a:spcPts val="0"/>
                        </a:spcAft>
                      </a:pPr>
                      <a:r>
                        <a:rPr lang="en-US" sz="1000">
                          <a:effectLst/>
                        </a:rPr>
                        <a:t>Is a grandparent</a:t>
                      </a:r>
                      <a:endParaRPr lang="es-MX" sz="1000">
                        <a:effectLst/>
                        <a:latin typeface="Times New Roman" panose="02020603050405020304" pitchFamily="18" charset="0"/>
                        <a:ea typeface="Times New Roman" panose="02020603050405020304" pitchFamily="18" charset="0"/>
                      </a:endParaRPr>
                    </a:p>
                  </a:txBody>
                  <a:tcPr marL="59493" marR="59493" marT="0" marB="0" anchor="ctr"/>
                </a:tc>
              </a:tr>
              <a:tr h="828037">
                <a:tc>
                  <a:txBody>
                    <a:bodyPr/>
                    <a:lstStyle/>
                    <a:p>
                      <a:pPr marL="0" marR="0" algn="ctr">
                        <a:spcBef>
                          <a:spcPts val="0"/>
                        </a:spcBef>
                        <a:spcAft>
                          <a:spcPts val="0"/>
                        </a:spcAft>
                      </a:pPr>
                      <a:r>
                        <a:rPr lang="en-US" sz="1000">
                          <a:effectLst/>
                        </a:rPr>
                        <a:t>Raised in a working-class household</a:t>
                      </a:r>
                      <a:endParaRPr lang="es-MX" sz="1000">
                        <a:effectLst/>
                        <a:latin typeface="Times New Roman" panose="02020603050405020304" pitchFamily="18" charset="0"/>
                        <a:ea typeface="Times New Roman" panose="02020603050405020304" pitchFamily="18" charset="0"/>
                      </a:endParaRPr>
                    </a:p>
                  </a:txBody>
                  <a:tcPr marL="59493" marR="59493" marT="0" marB="0" anchor="ctr"/>
                </a:tc>
                <a:tc>
                  <a:txBody>
                    <a:bodyPr/>
                    <a:lstStyle/>
                    <a:p>
                      <a:pPr marL="0" marR="0" algn="ctr">
                        <a:spcBef>
                          <a:spcPts val="0"/>
                        </a:spcBef>
                        <a:spcAft>
                          <a:spcPts val="0"/>
                        </a:spcAft>
                      </a:pPr>
                      <a:r>
                        <a:rPr lang="en-US" sz="1000">
                          <a:effectLst/>
                        </a:rPr>
                        <a:t>Was born outside of the United States</a:t>
                      </a:r>
                      <a:endParaRPr lang="es-MX" sz="1000">
                        <a:effectLst/>
                        <a:latin typeface="Times New Roman" panose="02020603050405020304" pitchFamily="18" charset="0"/>
                        <a:ea typeface="Times New Roman" panose="02020603050405020304" pitchFamily="18" charset="0"/>
                      </a:endParaRPr>
                    </a:p>
                  </a:txBody>
                  <a:tcPr marL="59493" marR="59493" marT="0" marB="0" anchor="ctr"/>
                </a:tc>
                <a:tc>
                  <a:txBody>
                    <a:bodyPr/>
                    <a:lstStyle/>
                    <a:p>
                      <a:pPr marL="0" marR="0" algn="ctr">
                        <a:spcBef>
                          <a:spcPts val="0"/>
                        </a:spcBef>
                        <a:spcAft>
                          <a:spcPts val="0"/>
                        </a:spcAft>
                      </a:pPr>
                      <a:r>
                        <a:rPr lang="en-US" sz="1000">
                          <a:effectLst/>
                        </a:rPr>
                        <a:t>Is 50 years of age or younger</a:t>
                      </a:r>
                      <a:endParaRPr lang="es-MX" sz="1000">
                        <a:effectLst/>
                        <a:latin typeface="Times New Roman" panose="02020603050405020304" pitchFamily="18" charset="0"/>
                        <a:ea typeface="Times New Roman" panose="02020603050405020304" pitchFamily="18" charset="0"/>
                      </a:endParaRPr>
                    </a:p>
                  </a:txBody>
                  <a:tcPr marL="59493" marR="59493" marT="0" marB="0" anchor="ctr"/>
                </a:tc>
                <a:tc>
                  <a:txBody>
                    <a:bodyPr/>
                    <a:lstStyle/>
                    <a:p>
                      <a:pPr marL="0" marR="0" algn="ctr">
                        <a:spcBef>
                          <a:spcPts val="0"/>
                        </a:spcBef>
                        <a:spcAft>
                          <a:spcPts val="0"/>
                        </a:spcAft>
                      </a:pPr>
                      <a:r>
                        <a:rPr lang="en-US" sz="1000">
                          <a:effectLst/>
                        </a:rPr>
                        <a:t>A person of Native American Heritage</a:t>
                      </a:r>
                      <a:endParaRPr lang="es-MX" sz="1000">
                        <a:effectLst/>
                        <a:latin typeface="Times New Roman" panose="02020603050405020304" pitchFamily="18" charset="0"/>
                        <a:ea typeface="Times New Roman" panose="02020603050405020304" pitchFamily="18" charset="0"/>
                      </a:endParaRPr>
                    </a:p>
                  </a:txBody>
                  <a:tcPr marL="59493" marR="59493" marT="0" marB="0" anchor="ctr"/>
                </a:tc>
                <a:tc>
                  <a:txBody>
                    <a:bodyPr/>
                    <a:lstStyle/>
                    <a:p>
                      <a:pPr marL="0" marR="0" algn="ctr">
                        <a:spcBef>
                          <a:spcPts val="0"/>
                        </a:spcBef>
                        <a:spcAft>
                          <a:spcPts val="0"/>
                        </a:spcAft>
                      </a:pPr>
                      <a:r>
                        <a:rPr lang="en-US" sz="1000">
                          <a:effectLst/>
                        </a:rPr>
                        <a:t>Is an only child</a:t>
                      </a:r>
                      <a:endParaRPr lang="es-MX" sz="1000">
                        <a:effectLst/>
                        <a:latin typeface="Times New Roman" panose="02020603050405020304" pitchFamily="18" charset="0"/>
                        <a:ea typeface="Times New Roman" panose="02020603050405020304" pitchFamily="18" charset="0"/>
                      </a:endParaRPr>
                    </a:p>
                  </a:txBody>
                  <a:tcPr marL="59493" marR="59493" marT="0" marB="0" anchor="ctr"/>
                </a:tc>
              </a:tr>
              <a:tr h="828037">
                <a:tc>
                  <a:txBody>
                    <a:bodyPr/>
                    <a:lstStyle/>
                    <a:p>
                      <a:pPr marL="0" marR="0" algn="ctr">
                        <a:spcBef>
                          <a:spcPts val="0"/>
                        </a:spcBef>
                        <a:spcAft>
                          <a:spcPts val="0"/>
                        </a:spcAft>
                      </a:pPr>
                      <a:r>
                        <a:rPr lang="en-US" sz="1000">
                          <a:effectLst/>
                        </a:rPr>
                        <a:t>Has or has had a disability</a:t>
                      </a:r>
                      <a:endParaRPr lang="es-MX" sz="1000">
                        <a:effectLst/>
                        <a:latin typeface="Times New Roman" panose="02020603050405020304" pitchFamily="18" charset="0"/>
                        <a:ea typeface="Times New Roman" panose="02020603050405020304" pitchFamily="18" charset="0"/>
                      </a:endParaRPr>
                    </a:p>
                  </a:txBody>
                  <a:tcPr marL="59493" marR="59493" marT="0" marB="0" anchor="ctr"/>
                </a:tc>
                <a:tc>
                  <a:txBody>
                    <a:bodyPr/>
                    <a:lstStyle/>
                    <a:p>
                      <a:pPr marL="0" marR="0" algn="ctr">
                        <a:spcBef>
                          <a:spcPts val="0"/>
                        </a:spcBef>
                        <a:spcAft>
                          <a:spcPts val="0"/>
                        </a:spcAft>
                      </a:pPr>
                      <a:r>
                        <a:rPr lang="en-US" sz="1000">
                          <a:effectLst/>
                        </a:rPr>
                        <a:t>A person of African descent</a:t>
                      </a:r>
                      <a:endParaRPr lang="es-MX" sz="1000">
                        <a:effectLst/>
                        <a:latin typeface="Times New Roman" panose="02020603050405020304" pitchFamily="18" charset="0"/>
                        <a:ea typeface="Times New Roman" panose="02020603050405020304" pitchFamily="18" charset="0"/>
                      </a:endParaRPr>
                    </a:p>
                  </a:txBody>
                  <a:tcPr marL="59493" marR="59493" marT="0" marB="0" anchor="ctr"/>
                </a:tc>
                <a:tc>
                  <a:txBody>
                    <a:bodyPr/>
                    <a:lstStyle/>
                    <a:p>
                      <a:pPr marL="0" marR="0" algn="ctr">
                        <a:spcBef>
                          <a:spcPts val="0"/>
                        </a:spcBef>
                        <a:spcAft>
                          <a:spcPts val="0"/>
                        </a:spcAft>
                      </a:pPr>
                      <a:endParaRPr lang="en-US" sz="1000">
                        <a:solidFill>
                          <a:srgbClr val="800000"/>
                        </a:solidFill>
                        <a:effectLst/>
                        <a:latin typeface="Bauhaus 93" panose="04030905020B02020C02" pitchFamily="82" charset="0"/>
                        <a:ea typeface="Times New Roman" panose="02020603050405020304" pitchFamily="18" charset="0"/>
                      </a:endParaRPr>
                    </a:p>
                  </a:txBody>
                  <a:tcPr marL="59493" marR="59493" marT="0" marB="0" anchor="ctr"/>
                </a:tc>
                <a:tc>
                  <a:txBody>
                    <a:bodyPr/>
                    <a:lstStyle/>
                    <a:p>
                      <a:pPr marL="0" marR="0" algn="ctr">
                        <a:spcBef>
                          <a:spcPts val="0"/>
                        </a:spcBef>
                        <a:spcAft>
                          <a:spcPts val="0"/>
                        </a:spcAft>
                      </a:pPr>
                      <a:r>
                        <a:rPr lang="en-US" sz="1000">
                          <a:effectLst/>
                        </a:rPr>
                        <a:t>Is or has been a single parent</a:t>
                      </a:r>
                      <a:endParaRPr lang="es-MX" sz="1000">
                        <a:effectLst/>
                        <a:latin typeface="Times New Roman" panose="02020603050405020304" pitchFamily="18" charset="0"/>
                        <a:ea typeface="Times New Roman" panose="02020603050405020304" pitchFamily="18" charset="0"/>
                      </a:endParaRPr>
                    </a:p>
                  </a:txBody>
                  <a:tcPr marL="59493" marR="59493" marT="0" marB="0" anchor="ctr"/>
                </a:tc>
                <a:tc>
                  <a:txBody>
                    <a:bodyPr/>
                    <a:lstStyle/>
                    <a:p>
                      <a:pPr marL="0" marR="0" algn="ctr">
                        <a:spcBef>
                          <a:spcPts val="0"/>
                        </a:spcBef>
                        <a:spcAft>
                          <a:spcPts val="0"/>
                        </a:spcAft>
                      </a:pPr>
                      <a:r>
                        <a:rPr lang="en-US" sz="1000">
                          <a:effectLst/>
                        </a:rPr>
                        <a:t>Works or has worked with Latino Youth </a:t>
                      </a:r>
                      <a:endParaRPr lang="es-MX" sz="1000">
                        <a:effectLst/>
                        <a:latin typeface="Times New Roman" panose="02020603050405020304" pitchFamily="18" charset="0"/>
                        <a:ea typeface="Times New Roman" panose="02020603050405020304" pitchFamily="18" charset="0"/>
                      </a:endParaRPr>
                    </a:p>
                  </a:txBody>
                  <a:tcPr marL="59493" marR="59493" marT="0" marB="0" anchor="ctr"/>
                </a:tc>
              </a:tr>
              <a:tr h="828037">
                <a:tc>
                  <a:txBody>
                    <a:bodyPr/>
                    <a:lstStyle/>
                    <a:p>
                      <a:pPr marL="0" marR="0" algn="ctr">
                        <a:spcBef>
                          <a:spcPts val="0"/>
                        </a:spcBef>
                        <a:spcAft>
                          <a:spcPts val="0"/>
                        </a:spcAft>
                      </a:pPr>
                      <a:r>
                        <a:rPr lang="en-US" sz="1000">
                          <a:effectLst/>
                        </a:rPr>
                        <a:t>Cares for an aging parent</a:t>
                      </a:r>
                      <a:endParaRPr lang="es-MX" sz="1000">
                        <a:effectLst/>
                        <a:latin typeface="Times New Roman" panose="02020603050405020304" pitchFamily="18" charset="0"/>
                        <a:ea typeface="Times New Roman" panose="02020603050405020304" pitchFamily="18" charset="0"/>
                      </a:endParaRPr>
                    </a:p>
                  </a:txBody>
                  <a:tcPr marL="59493" marR="59493" marT="0" marB="0" anchor="ctr"/>
                </a:tc>
                <a:tc>
                  <a:txBody>
                    <a:bodyPr/>
                    <a:lstStyle/>
                    <a:p>
                      <a:pPr marL="0" marR="0" algn="ctr">
                        <a:spcBef>
                          <a:spcPts val="0"/>
                        </a:spcBef>
                        <a:spcAft>
                          <a:spcPts val="0"/>
                        </a:spcAft>
                      </a:pPr>
                      <a:r>
                        <a:rPr lang="en-US" sz="1000">
                          <a:effectLst/>
                        </a:rPr>
                        <a:t>Belongs to a church, synagogue, mosque, etc.</a:t>
                      </a:r>
                      <a:endParaRPr lang="es-MX" sz="1000">
                        <a:effectLst/>
                        <a:latin typeface="Times New Roman" panose="02020603050405020304" pitchFamily="18" charset="0"/>
                        <a:ea typeface="Times New Roman" panose="02020603050405020304" pitchFamily="18" charset="0"/>
                      </a:endParaRPr>
                    </a:p>
                  </a:txBody>
                  <a:tcPr marL="59493" marR="59493" marT="0" marB="0" anchor="ctr"/>
                </a:tc>
                <a:tc>
                  <a:txBody>
                    <a:bodyPr/>
                    <a:lstStyle/>
                    <a:p>
                      <a:pPr marL="0" marR="0" algn="ctr">
                        <a:spcBef>
                          <a:spcPts val="0"/>
                        </a:spcBef>
                        <a:spcAft>
                          <a:spcPts val="0"/>
                        </a:spcAft>
                      </a:pPr>
                      <a:r>
                        <a:rPr lang="en-US" sz="1000">
                          <a:effectLst/>
                        </a:rPr>
                        <a:t>Is or knows someone who is lesbian, gay, bisexual, transgender, or queer</a:t>
                      </a:r>
                      <a:endParaRPr lang="es-MX" sz="1000">
                        <a:effectLst/>
                        <a:latin typeface="Times New Roman" panose="02020603050405020304" pitchFamily="18" charset="0"/>
                        <a:ea typeface="Times New Roman" panose="02020603050405020304" pitchFamily="18" charset="0"/>
                      </a:endParaRPr>
                    </a:p>
                  </a:txBody>
                  <a:tcPr marL="59493" marR="59493" marT="0" marB="0" anchor="ctr"/>
                </a:tc>
                <a:tc>
                  <a:txBody>
                    <a:bodyPr/>
                    <a:lstStyle/>
                    <a:p>
                      <a:pPr marL="0" marR="0" algn="ctr">
                        <a:spcBef>
                          <a:spcPts val="0"/>
                        </a:spcBef>
                        <a:spcAft>
                          <a:spcPts val="0"/>
                        </a:spcAft>
                      </a:pPr>
                      <a:r>
                        <a:rPr lang="en-US" sz="1000">
                          <a:effectLst/>
                        </a:rPr>
                        <a:t>Doesn’t have a college degree </a:t>
                      </a:r>
                      <a:endParaRPr lang="es-MX" sz="1000">
                        <a:effectLst/>
                        <a:latin typeface="Times New Roman" panose="02020603050405020304" pitchFamily="18" charset="0"/>
                        <a:ea typeface="Times New Roman" panose="02020603050405020304" pitchFamily="18" charset="0"/>
                      </a:endParaRPr>
                    </a:p>
                  </a:txBody>
                  <a:tcPr marL="59493" marR="59493" marT="0" marB="0" anchor="ctr"/>
                </a:tc>
                <a:tc>
                  <a:txBody>
                    <a:bodyPr/>
                    <a:lstStyle/>
                    <a:p>
                      <a:pPr marL="0" marR="0" algn="ctr">
                        <a:spcBef>
                          <a:spcPts val="0"/>
                        </a:spcBef>
                        <a:spcAft>
                          <a:spcPts val="0"/>
                        </a:spcAft>
                      </a:pPr>
                      <a:r>
                        <a:rPr lang="en-US" sz="1000">
                          <a:effectLst/>
                        </a:rPr>
                        <a:t>Has lived outside of the US</a:t>
                      </a:r>
                      <a:endParaRPr lang="es-MX" sz="1000">
                        <a:effectLst/>
                        <a:latin typeface="Times New Roman" panose="02020603050405020304" pitchFamily="18" charset="0"/>
                        <a:ea typeface="Times New Roman" panose="02020603050405020304" pitchFamily="18" charset="0"/>
                      </a:endParaRPr>
                    </a:p>
                  </a:txBody>
                  <a:tcPr marL="59493" marR="59493" marT="0" marB="0" anchor="ctr"/>
                </a:tc>
              </a:tr>
              <a:tr h="809002">
                <a:tc>
                  <a:txBody>
                    <a:bodyPr/>
                    <a:lstStyle/>
                    <a:p>
                      <a:pPr marL="0" marR="0" algn="ctr">
                        <a:spcBef>
                          <a:spcPts val="0"/>
                        </a:spcBef>
                        <a:spcAft>
                          <a:spcPts val="0"/>
                        </a:spcAft>
                      </a:pPr>
                      <a:r>
                        <a:rPr lang="en-US" sz="1000">
                          <a:effectLst/>
                        </a:rPr>
                        <a:t>Is bi-racial or multi-racial</a:t>
                      </a:r>
                      <a:endParaRPr lang="es-MX" sz="1000">
                        <a:effectLst/>
                        <a:latin typeface="Times New Roman" panose="02020603050405020304" pitchFamily="18" charset="0"/>
                        <a:ea typeface="Times New Roman" panose="02020603050405020304" pitchFamily="18" charset="0"/>
                      </a:endParaRPr>
                    </a:p>
                  </a:txBody>
                  <a:tcPr marL="59493" marR="59493" marT="0" marB="0" anchor="ctr"/>
                </a:tc>
                <a:tc>
                  <a:txBody>
                    <a:bodyPr/>
                    <a:lstStyle/>
                    <a:p>
                      <a:pPr marL="0" marR="0" algn="ctr">
                        <a:spcBef>
                          <a:spcPts val="0"/>
                        </a:spcBef>
                        <a:spcAft>
                          <a:spcPts val="0"/>
                        </a:spcAft>
                      </a:pPr>
                      <a:r>
                        <a:rPr lang="en-US" sz="1000">
                          <a:effectLst/>
                        </a:rPr>
                        <a:t>Is raising a grandchild</a:t>
                      </a:r>
                      <a:endParaRPr lang="es-MX" sz="1000">
                        <a:effectLst/>
                        <a:latin typeface="Times New Roman" panose="02020603050405020304" pitchFamily="18" charset="0"/>
                        <a:ea typeface="Times New Roman" panose="02020603050405020304" pitchFamily="18" charset="0"/>
                      </a:endParaRPr>
                    </a:p>
                  </a:txBody>
                  <a:tcPr marL="59493" marR="59493" marT="0" marB="0" anchor="ctr"/>
                </a:tc>
                <a:tc>
                  <a:txBody>
                    <a:bodyPr/>
                    <a:lstStyle/>
                    <a:p>
                      <a:pPr marL="0" marR="0" algn="ctr">
                        <a:spcBef>
                          <a:spcPts val="0"/>
                        </a:spcBef>
                        <a:spcAft>
                          <a:spcPts val="0"/>
                        </a:spcAft>
                      </a:pPr>
                      <a:r>
                        <a:rPr lang="en-US" sz="1000">
                          <a:effectLst/>
                        </a:rPr>
                        <a:t>Is single</a:t>
                      </a:r>
                      <a:endParaRPr lang="es-MX" sz="1000">
                        <a:effectLst/>
                        <a:latin typeface="Times New Roman" panose="02020603050405020304" pitchFamily="18" charset="0"/>
                        <a:ea typeface="Times New Roman" panose="02020603050405020304" pitchFamily="18" charset="0"/>
                      </a:endParaRPr>
                    </a:p>
                  </a:txBody>
                  <a:tcPr marL="59493" marR="59493" marT="0" marB="0" anchor="ctr"/>
                </a:tc>
                <a:tc>
                  <a:txBody>
                    <a:bodyPr/>
                    <a:lstStyle/>
                    <a:p>
                      <a:pPr marL="0" marR="0" algn="ctr">
                        <a:spcBef>
                          <a:spcPts val="0"/>
                        </a:spcBef>
                        <a:spcAft>
                          <a:spcPts val="0"/>
                        </a:spcAft>
                      </a:pPr>
                      <a:r>
                        <a:rPr lang="en-US" sz="1000">
                          <a:effectLst/>
                        </a:rPr>
                        <a:t>Works with military families</a:t>
                      </a:r>
                      <a:endParaRPr lang="es-MX" sz="1000">
                        <a:effectLst/>
                        <a:latin typeface="Times New Roman" panose="02020603050405020304" pitchFamily="18" charset="0"/>
                        <a:ea typeface="Times New Roman" panose="02020603050405020304" pitchFamily="18" charset="0"/>
                      </a:endParaRPr>
                    </a:p>
                  </a:txBody>
                  <a:tcPr marL="59493" marR="59493" marT="0" marB="0" anchor="ctr"/>
                </a:tc>
                <a:tc>
                  <a:txBody>
                    <a:bodyPr/>
                    <a:lstStyle/>
                    <a:p>
                      <a:pPr marL="0" marR="0" algn="ctr">
                        <a:spcBef>
                          <a:spcPts val="0"/>
                        </a:spcBef>
                        <a:spcAft>
                          <a:spcPts val="0"/>
                        </a:spcAft>
                      </a:pPr>
                      <a:r>
                        <a:rPr lang="en-US" sz="1000" dirty="0">
                          <a:effectLst/>
                        </a:rPr>
                        <a:t>A person of European ancestry</a:t>
                      </a:r>
                      <a:endParaRPr lang="es-MX" sz="1000" dirty="0">
                        <a:effectLst/>
                        <a:latin typeface="Times New Roman" panose="02020603050405020304" pitchFamily="18" charset="0"/>
                        <a:ea typeface="Times New Roman" panose="02020603050405020304" pitchFamily="18" charset="0"/>
                      </a:endParaRPr>
                    </a:p>
                  </a:txBody>
                  <a:tcPr marL="59493" marR="59493" marT="0" marB="0" anchor="ctr"/>
                </a:tc>
              </a:tr>
            </a:tbl>
          </a:graphicData>
        </a:graphic>
      </p:graphicFrame>
      <p:pic>
        <p:nvPicPr>
          <p:cNvPr id="2049" name="Picture 1" descr="j010475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2895600"/>
            <a:ext cx="1000125" cy="1038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704850"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8" name="Rectangle 5"/>
          <p:cNvSpPr>
            <a:spLocks noChangeArrowheads="1"/>
          </p:cNvSpPr>
          <p:nvPr/>
        </p:nvSpPr>
        <p:spPr bwMode="auto">
          <a:xfrm>
            <a:off x="704850" y="2057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Tree>
    <p:extLst>
      <p:ext uri="{BB962C8B-B14F-4D97-AF65-F5344CB8AC3E}">
        <p14:creationId xmlns:p14="http://schemas.microsoft.com/office/powerpoint/2010/main" val="12024706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28970" y="2209800"/>
            <a:ext cx="4241947" cy="2964223"/>
          </a:xfrm>
          <a:prstGeom prst="roundRect">
            <a:avLst/>
          </a:prstGeom>
          <a:solidFill>
            <a:srgbClr val="0070C0"/>
          </a:solid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latin typeface="Cambria" panose="02040503050406030204" pitchFamily="18" charset="0"/>
              </a:rPr>
              <a:t>Develop/Adapt /Deliver Culturally Responsive Programing to  attract and better serve </a:t>
            </a:r>
            <a:r>
              <a:rPr lang="en-US" sz="2400" b="1" dirty="0" smtClean="0">
                <a:latin typeface="Cambria" panose="02040503050406030204" pitchFamily="18" charset="0"/>
              </a:rPr>
              <a:t>ALL the communities in the state </a:t>
            </a:r>
            <a:endParaRPr lang="en-US" sz="2400" b="1" dirty="0">
              <a:latin typeface="Cambria" panose="02040503050406030204" pitchFamily="18" charset="0"/>
            </a:endParaRPr>
          </a:p>
          <a:p>
            <a:pPr lvl="0" algn="ctr"/>
            <a:endParaRPr lang="en-US" sz="2400" b="1" dirty="0">
              <a:latin typeface="Cambria" panose="02040503050406030204" pitchFamily="18" charset="0"/>
            </a:endParaRPr>
          </a:p>
        </p:txBody>
      </p:sp>
      <p:sp>
        <p:nvSpPr>
          <p:cNvPr id="5" name="Rounded Rectangle 4"/>
          <p:cNvSpPr/>
          <p:nvPr/>
        </p:nvSpPr>
        <p:spPr>
          <a:xfrm>
            <a:off x="2362200" y="152400"/>
            <a:ext cx="3788735" cy="1752600"/>
          </a:xfrm>
          <a:prstGeom prst="roundRect">
            <a:avLst/>
          </a:prstGeom>
          <a:solidFill>
            <a:srgbClr val="00B050"/>
          </a:solidFill>
          <a:ln w="571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Cambria" panose="02040503050406030204" pitchFamily="18" charset="0"/>
              </a:rPr>
              <a:t>UC ANR Diversity &amp; Inclusion Initiative</a:t>
            </a:r>
          </a:p>
        </p:txBody>
      </p:sp>
      <p:sp>
        <p:nvSpPr>
          <p:cNvPr id="6" name="Rounded Rectangle 5"/>
          <p:cNvSpPr/>
          <p:nvPr/>
        </p:nvSpPr>
        <p:spPr>
          <a:xfrm>
            <a:off x="5867400" y="2209800"/>
            <a:ext cx="2819400" cy="2964223"/>
          </a:xfrm>
          <a:prstGeom prst="roundRect">
            <a:avLst/>
          </a:prstGeom>
          <a:solidFill>
            <a:srgbClr val="0070C0"/>
          </a:solid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chemeClr val="bg1"/>
                </a:solidFill>
                <a:latin typeface="Cambria" panose="02040503050406030204" pitchFamily="18" charset="0"/>
              </a:rPr>
              <a:t>Develop a</a:t>
            </a:r>
          </a:p>
          <a:p>
            <a:pPr algn="ctr"/>
            <a:r>
              <a:rPr lang="en-US" sz="2800" b="1" dirty="0" smtClean="0">
                <a:solidFill>
                  <a:schemeClr val="bg1"/>
                </a:solidFill>
                <a:latin typeface="Cambria" panose="02040503050406030204" pitchFamily="18" charset="0"/>
              </a:rPr>
              <a:t>UC ANR </a:t>
            </a:r>
            <a:r>
              <a:rPr lang="en-US" sz="2800" b="1" dirty="0">
                <a:solidFill>
                  <a:schemeClr val="bg1"/>
                </a:solidFill>
                <a:latin typeface="Cambria" panose="02040503050406030204" pitchFamily="18" charset="0"/>
              </a:rPr>
              <a:t> </a:t>
            </a:r>
            <a:r>
              <a:rPr lang="en-US" sz="2800" b="1" dirty="0" smtClean="0">
                <a:solidFill>
                  <a:schemeClr val="bg1"/>
                </a:solidFill>
                <a:latin typeface="Cambria" panose="02040503050406030204" pitchFamily="18" charset="0"/>
              </a:rPr>
              <a:t>Diversity and Inclusion  Initiative Model</a:t>
            </a:r>
            <a:endParaRPr lang="es-MX" sz="2800" b="1" dirty="0">
              <a:solidFill>
                <a:schemeClr val="bg1"/>
              </a:solidFill>
              <a:latin typeface="Cambria" panose="02040503050406030204" pitchFamily="18" charset="0"/>
            </a:endParaRPr>
          </a:p>
        </p:txBody>
      </p:sp>
      <p:cxnSp>
        <p:nvCxnSpPr>
          <p:cNvPr id="9" name="Straight Arrow Connector 8"/>
          <p:cNvCxnSpPr/>
          <p:nvPr/>
        </p:nvCxnSpPr>
        <p:spPr>
          <a:xfrm flipH="1">
            <a:off x="4861958" y="1952035"/>
            <a:ext cx="457200" cy="515529"/>
          </a:xfrm>
          <a:prstGeom prst="straightConnector1">
            <a:avLst/>
          </a:prstGeom>
          <a:ln w="5715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924186" y="3343991"/>
            <a:ext cx="810732" cy="371254"/>
          </a:xfrm>
          <a:prstGeom prst="straightConnector1">
            <a:avLst/>
          </a:prstGeom>
          <a:ln w="57150">
            <a:solidFill>
              <a:srgbClr val="FFC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63588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0070C0"/>
                </a:solidFill>
                <a:latin typeface="Cambria" panose="02040503050406030204" pitchFamily="18" charset="0"/>
              </a:rPr>
              <a:t>UC ANR Diversity &amp; Inclusion Initiative </a:t>
            </a:r>
            <a:br>
              <a:rPr lang="en-US" sz="3200" b="1" dirty="0" smtClean="0">
                <a:solidFill>
                  <a:srgbClr val="0070C0"/>
                </a:solidFill>
                <a:latin typeface="Cambria" panose="02040503050406030204" pitchFamily="18" charset="0"/>
              </a:rPr>
            </a:br>
            <a:r>
              <a:rPr lang="en-US" sz="3200" b="1" dirty="0" smtClean="0">
                <a:solidFill>
                  <a:srgbClr val="0070C0"/>
                </a:solidFill>
                <a:latin typeface="Cambria" panose="02040503050406030204" pitchFamily="18" charset="0"/>
              </a:rPr>
              <a:t>(4-H YDP)</a:t>
            </a:r>
            <a:endParaRPr lang="es-MX" sz="3200" b="1" dirty="0">
              <a:solidFill>
                <a:srgbClr val="0070C0"/>
              </a:solidFill>
              <a:latin typeface="Cambria" panose="02040503050406030204" pitchFamily="18" charset="0"/>
            </a:endParaRPr>
          </a:p>
        </p:txBody>
      </p:sp>
      <p:sp>
        <p:nvSpPr>
          <p:cNvPr id="4" name="Rectangle 3"/>
          <p:cNvSpPr/>
          <p:nvPr/>
        </p:nvSpPr>
        <p:spPr>
          <a:xfrm>
            <a:off x="2247900" y="1417638"/>
            <a:ext cx="4648200" cy="1554162"/>
          </a:xfrm>
          <a:prstGeom prst="rect">
            <a:avLst/>
          </a:prstGeom>
          <a:solidFill>
            <a:srgbClr val="0070C0"/>
          </a:solid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p>
          <a:p>
            <a:pPr algn="ctr"/>
            <a:r>
              <a:rPr lang="en-US" sz="4400" b="1" dirty="0" smtClean="0"/>
              <a:t> </a:t>
            </a:r>
            <a:r>
              <a:rPr lang="en-US" sz="4400" b="1" dirty="0">
                <a:latin typeface="Cambria" panose="02040503050406030204" pitchFamily="18" charset="0"/>
              </a:rPr>
              <a:t>$2,000,000</a:t>
            </a:r>
          </a:p>
          <a:p>
            <a:endParaRPr lang="es-MX" dirty="0"/>
          </a:p>
          <a:p>
            <a:pPr algn="ctr"/>
            <a:endParaRPr lang="es-MX" dirty="0"/>
          </a:p>
        </p:txBody>
      </p:sp>
      <p:sp>
        <p:nvSpPr>
          <p:cNvPr id="5" name="Oval 4"/>
          <p:cNvSpPr/>
          <p:nvPr/>
        </p:nvSpPr>
        <p:spPr>
          <a:xfrm>
            <a:off x="457200" y="3248755"/>
            <a:ext cx="2438400" cy="2243528"/>
          </a:xfrm>
          <a:prstGeom prst="ellipse">
            <a:avLst/>
          </a:prstGeom>
          <a:solidFill>
            <a:srgbClr val="00B050"/>
          </a:solidFill>
          <a:ln w="5715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latin typeface="Cambria" panose="02040503050406030204" pitchFamily="18" charset="0"/>
              </a:rPr>
              <a:t>Assistant  Director for 4-H Diversity and Expansion</a:t>
            </a:r>
            <a:endParaRPr lang="es-MX" sz="2000" b="1" dirty="0">
              <a:latin typeface="Cambria" panose="02040503050406030204" pitchFamily="18" charset="0"/>
            </a:endParaRPr>
          </a:p>
        </p:txBody>
      </p:sp>
      <p:sp>
        <p:nvSpPr>
          <p:cNvPr id="6" name="Oval 5"/>
          <p:cNvSpPr/>
          <p:nvPr/>
        </p:nvSpPr>
        <p:spPr>
          <a:xfrm>
            <a:off x="3086100" y="3574768"/>
            <a:ext cx="3390900" cy="2085245"/>
          </a:xfrm>
          <a:prstGeom prst="ellipse">
            <a:avLst/>
          </a:prstGeom>
          <a:solidFill>
            <a:srgbClr val="00B050"/>
          </a:solidFill>
          <a:ln w="5715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latin typeface="Cambria" panose="02040503050406030204" pitchFamily="18" charset="0"/>
              </a:rPr>
              <a:t>7 Program Reps</a:t>
            </a:r>
            <a:endParaRPr lang="es-MX" sz="2400" b="1" dirty="0">
              <a:latin typeface="Cambria" panose="02040503050406030204" pitchFamily="18" charset="0"/>
            </a:endParaRPr>
          </a:p>
        </p:txBody>
      </p:sp>
      <p:sp>
        <p:nvSpPr>
          <p:cNvPr id="7" name="Oval 6"/>
          <p:cNvSpPr/>
          <p:nvPr/>
        </p:nvSpPr>
        <p:spPr>
          <a:xfrm>
            <a:off x="6629400" y="3151299"/>
            <a:ext cx="2324100" cy="1995043"/>
          </a:xfrm>
          <a:prstGeom prst="ellipse">
            <a:avLst/>
          </a:prstGeom>
          <a:solidFill>
            <a:srgbClr val="00B050"/>
          </a:solidFill>
          <a:ln w="5715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Marketing Coordinator</a:t>
            </a:r>
            <a:endParaRPr lang="es-MX" sz="2000" b="1" dirty="0"/>
          </a:p>
        </p:txBody>
      </p:sp>
      <p:cxnSp>
        <p:nvCxnSpPr>
          <p:cNvPr id="8" name="Straight Arrow Connector 7"/>
          <p:cNvCxnSpPr/>
          <p:nvPr/>
        </p:nvCxnSpPr>
        <p:spPr>
          <a:xfrm flipH="1">
            <a:off x="2819400" y="3124200"/>
            <a:ext cx="457200" cy="515529"/>
          </a:xfrm>
          <a:prstGeom prst="straightConnector1">
            <a:avLst/>
          </a:prstGeom>
          <a:ln w="5715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5981700" y="3124200"/>
            <a:ext cx="457200" cy="515529"/>
          </a:xfrm>
          <a:prstGeom prst="straightConnector1">
            <a:avLst/>
          </a:prstGeom>
          <a:ln w="5715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4807866" y="3018305"/>
            <a:ext cx="19050" cy="486266"/>
          </a:xfrm>
          <a:prstGeom prst="straightConnector1">
            <a:avLst/>
          </a:prstGeom>
          <a:ln w="57150">
            <a:solidFill>
              <a:srgbClr val="FFC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03450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r>
            <a:br>
              <a:rPr lang="en-US" b="1" dirty="0" smtClean="0"/>
            </a:br>
            <a:r>
              <a:rPr lang="en-US" sz="4000" b="1" dirty="0" smtClean="0">
                <a:solidFill>
                  <a:srgbClr val="0070C0"/>
                </a:solidFill>
                <a:latin typeface="Cambria" panose="02040503050406030204" pitchFamily="18" charset="0"/>
              </a:rPr>
              <a:t>UC ANR Diversity &amp; Inclusion  Initiative</a:t>
            </a:r>
            <a:r>
              <a:rPr lang="es-MX" sz="4000" b="1" dirty="0">
                <a:solidFill>
                  <a:srgbClr val="0070C0"/>
                </a:solidFill>
                <a:latin typeface="Cambria" panose="02040503050406030204" pitchFamily="18" charset="0"/>
              </a:rPr>
              <a:t/>
            </a:r>
            <a:br>
              <a:rPr lang="es-MX" sz="4000" b="1" dirty="0">
                <a:solidFill>
                  <a:srgbClr val="0070C0"/>
                </a:solidFill>
                <a:latin typeface="Cambria" panose="02040503050406030204" pitchFamily="18" charset="0"/>
              </a:rPr>
            </a:br>
            <a:endParaRPr lang="es-MX" sz="4000" dirty="0">
              <a:solidFill>
                <a:srgbClr val="0070C0"/>
              </a:solidFill>
              <a:latin typeface="Cambria" panose="02040503050406030204" pitchFamily="18" charset="0"/>
            </a:endParaRPr>
          </a:p>
        </p:txBody>
      </p:sp>
      <p:graphicFrame>
        <p:nvGraphicFramePr>
          <p:cNvPr id="4" name="Content Placeholder 3"/>
          <p:cNvGraphicFramePr>
            <a:graphicFrameLocks noGrp="1"/>
          </p:cNvGraphicFramePr>
          <p:nvPr>
            <p:ph idx="1"/>
            <p:extLst/>
          </p:nvPr>
        </p:nvGraphicFramePr>
        <p:xfrm>
          <a:off x="457200" y="1600200"/>
          <a:ext cx="82296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50772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latin typeface="Cambria" panose="02040503050406030204" pitchFamily="18" charset="0"/>
              </a:rPr>
              <a:t>W</a:t>
            </a:r>
            <a:r>
              <a:rPr lang="en-US" b="1" dirty="0" smtClean="0">
                <a:solidFill>
                  <a:srgbClr val="0070C0"/>
                </a:solidFill>
                <a:latin typeface="Cambria" panose="02040503050406030204" pitchFamily="18" charset="0"/>
              </a:rPr>
              <a:t>here are we right now?</a:t>
            </a:r>
            <a:endParaRPr lang="es-MX" b="1" dirty="0">
              <a:solidFill>
                <a:srgbClr val="0070C0"/>
              </a:solidFill>
              <a:latin typeface="Cambria" panose="02040503050406030204" pitchFamily="18" charset="0"/>
            </a:endParaRPr>
          </a:p>
        </p:txBody>
      </p:sp>
      <p:sp>
        <p:nvSpPr>
          <p:cNvPr id="3" name="Content Placeholder 2"/>
          <p:cNvSpPr>
            <a:spLocks noGrp="1"/>
          </p:cNvSpPr>
          <p:nvPr>
            <p:ph idx="1"/>
          </p:nvPr>
        </p:nvSpPr>
        <p:spPr>
          <a:xfrm>
            <a:off x="457200" y="1676400"/>
            <a:ext cx="8229600" cy="3816350"/>
          </a:xfrm>
        </p:spPr>
        <p:txBody>
          <a:bodyPr/>
          <a:lstStyle/>
          <a:p>
            <a:r>
              <a:rPr lang="en-US" dirty="0" smtClean="0">
                <a:solidFill>
                  <a:srgbClr val="00B050"/>
                </a:solidFill>
                <a:latin typeface="Cambria" panose="02040503050406030204" pitchFamily="18" charset="0"/>
              </a:rPr>
              <a:t>A</a:t>
            </a:r>
            <a:r>
              <a:rPr lang="en-US" dirty="0" smtClean="0">
                <a:solidFill>
                  <a:srgbClr val="0070C0"/>
                </a:solidFill>
                <a:latin typeface="Cambria" panose="02040503050406030204" pitchFamily="18" charset="0"/>
              </a:rPr>
              <a:t>dvisors and </a:t>
            </a:r>
            <a:r>
              <a:rPr lang="en-US" dirty="0" smtClean="0">
                <a:solidFill>
                  <a:srgbClr val="00B050"/>
                </a:solidFill>
                <a:latin typeface="Cambria" panose="02040503050406030204" pitchFamily="18" charset="0"/>
              </a:rPr>
              <a:t>P</a:t>
            </a:r>
            <a:r>
              <a:rPr lang="en-US" dirty="0" smtClean="0">
                <a:solidFill>
                  <a:srgbClr val="0070C0"/>
                </a:solidFill>
                <a:latin typeface="Cambria" panose="02040503050406030204" pitchFamily="18" charset="0"/>
              </a:rPr>
              <a:t>rogram </a:t>
            </a:r>
            <a:r>
              <a:rPr lang="en-US" dirty="0" smtClean="0">
                <a:solidFill>
                  <a:srgbClr val="00B050"/>
                </a:solidFill>
                <a:latin typeface="Cambria" panose="02040503050406030204" pitchFamily="18" charset="0"/>
              </a:rPr>
              <a:t>R</a:t>
            </a:r>
            <a:r>
              <a:rPr lang="en-US" dirty="0" smtClean="0">
                <a:solidFill>
                  <a:srgbClr val="0070C0"/>
                </a:solidFill>
                <a:latin typeface="Cambria" panose="02040503050406030204" pitchFamily="18" charset="0"/>
              </a:rPr>
              <a:t>eps completed two trainings  (April &amp; October, 2016)</a:t>
            </a:r>
          </a:p>
          <a:p>
            <a:r>
              <a:rPr lang="en-US" dirty="0" smtClean="0">
                <a:solidFill>
                  <a:srgbClr val="00B050"/>
                </a:solidFill>
                <a:latin typeface="Cambria" panose="02040503050406030204" pitchFamily="18" charset="0"/>
              </a:rPr>
              <a:t>D</a:t>
            </a:r>
            <a:r>
              <a:rPr lang="en-US" dirty="0" smtClean="0">
                <a:solidFill>
                  <a:srgbClr val="0070C0"/>
                </a:solidFill>
                <a:latin typeface="Cambria" panose="02040503050406030204" pitchFamily="18" charset="0"/>
              </a:rPr>
              <a:t>iagnosis </a:t>
            </a:r>
            <a:r>
              <a:rPr lang="en-US" dirty="0" smtClean="0">
                <a:solidFill>
                  <a:srgbClr val="00B050"/>
                </a:solidFill>
                <a:latin typeface="Cambria" panose="02040503050406030204" pitchFamily="18" charset="0"/>
              </a:rPr>
              <a:t>P</a:t>
            </a:r>
            <a:r>
              <a:rPr lang="en-US" dirty="0" smtClean="0">
                <a:solidFill>
                  <a:srgbClr val="0070C0"/>
                </a:solidFill>
                <a:latin typeface="Cambria" panose="02040503050406030204" pitchFamily="18" charset="0"/>
              </a:rPr>
              <a:t>hase </a:t>
            </a:r>
            <a:endParaRPr lang="en-US" sz="2000" dirty="0" smtClean="0">
              <a:solidFill>
                <a:srgbClr val="0070C0"/>
              </a:solidFill>
              <a:latin typeface="Cambria" panose="02040503050406030204" pitchFamily="18" charset="0"/>
            </a:endParaRPr>
          </a:p>
          <a:p>
            <a:pPr marL="0" indent="0">
              <a:buNone/>
            </a:pPr>
            <a:r>
              <a:rPr lang="en-US" sz="2000" dirty="0">
                <a:solidFill>
                  <a:srgbClr val="0070C0"/>
                </a:solidFill>
                <a:latin typeface="Cambria" panose="02040503050406030204" pitchFamily="18" charset="0"/>
              </a:rPr>
              <a:t>	</a:t>
            </a:r>
            <a:r>
              <a:rPr lang="en-US" sz="2000" dirty="0" smtClean="0">
                <a:solidFill>
                  <a:srgbClr val="0070C0"/>
                </a:solidFill>
                <a:latin typeface="Cambria" panose="02040503050406030204" pitchFamily="18" charset="0"/>
              </a:rPr>
              <a:t>			1. Get </a:t>
            </a:r>
            <a:r>
              <a:rPr lang="en-US" sz="2000" dirty="0">
                <a:solidFill>
                  <a:srgbClr val="0070C0"/>
                </a:solidFill>
                <a:latin typeface="Cambria" panose="02040503050406030204" pitchFamily="18" charset="0"/>
              </a:rPr>
              <a:t>involved with </a:t>
            </a:r>
            <a:r>
              <a:rPr lang="en-US" sz="2000" dirty="0" smtClean="0">
                <a:solidFill>
                  <a:srgbClr val="0070C0"/>
                </a:solidFill>
                <a:latin typeface="Cambria" panose="02040503050406030204" pitchFamily="18" charset="0"/>
              </a:rPr>
              <a:t>the community. Go back to the 					ROOTS</a:t>
            </a:r>
          </a:p>
          <a:p>
            <a:pPr marL="0" indent="0">
              <a:buNone/>
            </a:pPr>
            <a:r>
              <a:rPr lang="en-US" sz="2000" dirty="0">
                <a:solidFill>
                  <a:srgbClr val="0070C0"/>
                </a:solidFill>
                <a:latin typeface="Cambria" panose="02040503050406030204" pitchFamily="18" charset="0"/>
              </a:rPr>
              <a:t>	</a:t>
            </a:r>
            <a:r>
              <a:rPr lang="en-US" sz="2000" dirty="0" smtClean="0">
                <a:solidFill>
                  <a:srgbClr val="0070C0"/>
                </a:solidFill>
                <a:latin typeface="Cambria" panose="02040503050406030204" pitchFamily="18" charset="0"/>
              </a:rPr>
              <a:t>			2. Develop </a:t>
            </a:r>
            <a:r>
              <a:rPr lang="en-US" sz="2000" dirty="0">
                <a:solidFill>
                  <a:srgbClr val="0070C0"/>
                </a:solidFill>
                <a:latin typeface="Cambria" panose="02040503050406030204" pitchFamily="18" charset="0"/>
              </a:rPr>
              <a:t>partnership with other organizations </a:t>
            </a:r>
            <a:endParaRPr lang="en-US" sz="2000" dirty="0" smtClean="0">
              <a:solidFill>
                <a:srgbClr val="0070C0"/>
              </a:solidFill>
              <a:latin typeface="Cambria" panose="02040503050406030204" pitchFamily="18" charset="0"/>
            </a:endParaRPr>
          </a:p>
          <a:p>
            <a:pPr marL="0" indent="0">
              <a:buNone/>
            </a:pPr>
            <a:r>
              <a:rPr lang="en-US" sz="2000" dirty="0">
                <a:solidFill>
                  <a:srgbClr val="0070C0"/>
                </a:solidFill>
                <a:latin typeface="Cambria" panose="02040503050406030204" pitchFamily="18" charset="0"/>
              </a:rPr>
              <a:t>	</a:t>
            </a:r>
            <a:r>
              <a:rPr lang="en-US" sz="2000" dirty="0" smtClean="0">
                <a:solidFill>
                  <a:srgbClr val="0070C0"/>
                </a:solidFill>
                <a:latin typeface="Cambria" panose="02040503050406030204" pitchFamily="18" charset="0"/>
              </a:rPr>
              <a:t>			3.  Identify </a:t>
            </a:r>
            <a:r>
              <a:rPr lang="en-US" sz="2000" dirty="0">
                <a:solidFill>
                  <a:srgbClr val="0070C0"/>
                </a:solidFill>
                <a:latin typeface="Cambria" panose="02040503050406030204" pitchFamily="18" charset="0"/>
              </a:rPr>
              <a:t>the needs of the </a:t>
            </a:r>
            <a:r>
              <a:rPr lang="en-US" sz="2000" dirty="0" smtClean="0">
                <a:solidFill>
                  <a:srgbClr val="0070C0"/>
                </a:solidFill>
                <a:latin typeface="Cambria" panose="02040503050406030204" pitchFamily="18" charset="0"/>
              </a:rPr>
              <a:t>California communities.</a:t>
            </a:r>
          </a:p>
        </p:txBody>
      </p:sp>
    </p:spTree>
    <p:extLst>
      <p:ext uri="{BB962C8B-B14F-4D97-AF65-F5344CB8AC3E}">
        <p14:creationId xmlns:p14="http://schemas.microsoft.com/office/powerpoint/2010/main" val="2803728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stretch>
            <a:fillRect/>
          </a:stretch>
        </p:blipFill>
        <p:spPr>
          <a:xfrm>
            <a:off x="458298" y="368489"/>
            <a:ext cx="8457102" cy="4761350"/>
          </a:xfrm>
          <a:prstGeom prst="rect">
            <a:avLst/>
          </a:prstGeom>
        </p:spPr>
      </p:pic>
      <p:sp>
        <p:nvSpPr>
          <p:cNvPr id="4" name="Slide Number Placeholder 3"/>
          <p:cNvSpPr>
            <a:spLocks noGrp="1"/>
          </p:cNvSpPr>
          <p:nvPr>
            <p:ph type="sldNum" sz="quarter" idx="4294967295"/>
          </p:nvPr>
        </p:nvSpPr>
        <p:spPr>
          <a:xfrm>
            <a:off x="633335" y="5577817"/>
            <a:ext cx="297533" cy="283390"/>
          </a:xfrm>
          <a:prstGeom prst="rect">
            <a:avLst/>
          </a:prstGeom>
        </p:spPr>
        <p:txBody>
          <a:bodyPr/>
          <a:lstStyle/>
          <a:p>
            <a:fld id="{C8BFE72D-DEE3-1A40-BBC5-5AA7D885F44F}" type="slidenum">
              <a:rPr lang="en-US" smtClean="0">
                <a:solidFill>
                  <a:srgbClr val="339966"/>
                </a:solidFill>
              </a:rPr>
              <a:pPr/>
              <a:t>44</a:t>
            </a:fld>
            <a:endParaRPr lang="en-US" sz="600" dirty="0">
              <a:solidFill>
                <a:srgbClr val="37424A">
                  <a:lumMod val="40000"/>
                  <a:lumOff val="60000"/>
                </a:srgbClr>
              </a:solidFill>
            </a:endParaRPr>
          </a:p>
        </p:txBody>
      </p:sp>
      <p:sp>
        <p:nvSpPr>
          <p:cNvPr id="2" name="TextBox 1"/>
          <p:cNvSpPr txBox="1"/>
          <p:nvPr/>
        </p:nvSpPr>
        <p:spPr>
          <a:xfrm>
            <a:off x="1105468" y="5129839"/>
            <a:ext cx="7809931" cy="738664"/>
          </a:xfrm>
          <a:prstGeom prst="rect">
            <a:avLst/>
          </a:prstGeom>
          <a:noFill/>
        </p:spPr>
        <p:txBody>
          <a:bodyPr wrap="square" rtlCol="0">
            <a:spAutoFit/>
          </a:bodyPr>
          <a:lstStyle/>
          <a:p>
            <a:r>
              <a:rPr lang="en-US" sz="1400" dirty="0"/>
              <a:t>Erbstein, N., Shwartz-Olagundoye, S. &amp; Moncloa, F. (2016). Latino Engagement Resources Chart. Davis, CA: From the Ground Up: Building Foundations for Engaging Latino Youth Populations and Places Training (May 24-25, 2016).</a:t>
            </a:r>
            <a:endParaRPr lang="es-MX" sz="1400" dirty="0"/>
          </a:p>
        </p:txBody>
      </p:sp>
    </p:spTree>
    <p:extLst>
      <p:ext uri="{BB962C8B-B14F-4D97-AF65-F5344CB8AC3E}">
        <p14:creationId xmlns:p14="http://schemas.microsoft.com/office/powerpoint/2010/main" val="16036173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43839" y="983213"/>
            <a:ext cx="7830716" cy="600164"/>
          </a:xfrm>
          <a:prstGeom prst="rect">
            <a:avLst/>
          </a:prstGeom>
          <a:noFill/>
        </p:spPr>
        <p:txBody>
          <a:bodyPr wrap="square" rtlCol="0">
            <a:spAutoFit/>
          </a:bodyPr>
          <a:lstStyle/>
          <a:p>
            <a:pPr algn="ctr"/>
            <a:r>
              <a:rPr lang="en-US" sz="3300" dirty="0">
                <a:latin typeface="Algerian" panose="04020705040A02060702" pitchFamily="82" charset="0"/>
              </a:rPr>
              <a:t>Merced county 4-H</a:t>
            </a:r>
          </a:p>
        </p:txBody>
      </p:sp>
      <p:pic>
        <p:nvPicPr>
          <p:cNvPr id="7" name="Picture 6"/>
          <p:cNvPicPr>
            <a:picLocks noChangeAspect="1"/>
          </p:cNvPicPr>
          <p:nvPr/>
        </p:nvPicPr>
        <p:blipFill>
          <a:blip r:embed="rId2" cstate="print"/>
          <a:stretch>
            <a:fillRect/>
          </a:stretch>
        </p:blipFill>
        <p:spPr>
          <a:xfrm>
            <a:off x="2436019" y="1557338"/>
            <a:ext cx="4271963" cy="3743325"/>
          </a:xfrm>
          <a:prstGeom prst="rect">
            <a:avLst/>
          </a:prstGeom>
        </p:spPr>
      </p:pic>
      <p:cxnSp>
        <p:nvCxnSpPr>
          <p:cNvPr id="9" name="Straight Arrow Connector 8"/>
          <p:cNvCxnSpPr/>
          <p:nvPr/>
        </p:nvCxnSpPr>
        <p:spPr>
          <a:xfrm>
            <a:off x="2008414" y="2193861"/>
            <a:ext cx="2148374" cy="3988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1259634" y="2009195"/>
            <a:ext cx="832757" cy="207749"/>
          </a:xfrm>
          <a:prstGeom prst="rect">
            <a:avLst/>
          </a:prstGeom>
          <a:noFill/>
        </p:spPr>
        <p:txBody>
          <a:bodyPr wrap="square" rtlCol="0">
            <a:spAutoFit/>
          </a:bodyPr>
          <a:lstStyle/>
          <a:p>
            <a:r>
              <a:rPr lang="en-US" sz="750" dirty="0">
                <a:latin typeface="Comic Sans MS" panose="030F0702030302020204" pitchFamily="66" charset="0"/>
              </a:rPr>
              <a:t>Hilmar Colony</a:t>
            </a:r>
          </a:p>
        </p:txBody>
      </p:sp>
      <p:cxnSp>
        <p:nvCxnSpPr>
          <p:cNvPr id="15" name="Straight Arrow Connector 14"/>
          <p:cNvCxnSpPr/>
          <p:nvPr/>
        </p:nvCxnSpPr>
        <p:spPr>
          <a:xfrm>
            <a:off x="1896447" y="2592745"/>
            <a:ext cx="1735494" cy="5878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1371600" y="2458095"/>
            <a:ext cx="720790" cy="207749"/>
          </a:xfrm>
          <a:prstGeom prst="rect">
            <a:avLst/>
          </a:prstGeom>
          <a:noFill/>
        </p:spPr>
        <p:txBody>
          <a:bodyPr wrap="square" rtlCol="0">
            <a:spAutoFit/>
          </a:bodyPr>
          <a:lstStyle/>
          <a:p>
            <a:r>
              <a:rPr lang="en-US" sz="750" dirty="0">
                <a:latin typeface="Comic Sans MS" panose="030F0702030302020204" pitchFamily="66" charset="0"/>
              </a:rPr>
              <a:t>Westside</a:t>
            </a:r>
          </a:p>
        </p:txBody>
      </p:sp>
      <p:cxnSp>
        <p:nvCxnSpPr>
          <p:cNvPr id="20" name="Straight Arrow Connector 19"/>
          <p:cNvCxnSpPr/>
          <p:nvPr/>
        </p:nvCxnSpPr>
        <p:spPr>
          <a:xfrm>
            <a:off x="1959429" y="3211918"/>
            <a:ext cx="1588537" cy="5634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1466437" y="3088239"/>
            <a:ext cx="531845" cy="323165"/>
          </a:xfrm>
          <a:prstGeom prst="rect">
            <a:avLst/>
          </a:prstGeom>
          <a:noFill/>
        </p:spPr>
        <p:txBody>
          <a:bodyPr wrap="square" rtlCol="0">
            <a:spAutoFit/>
          </a:bodyPr>
          <a:lstStyle/>
          <a:p>
            <a:r>
              <a:rPr lang="en-US" sz="750" dirty="0">
                <a:latin typeface="Comic Sans MS" panose="030F0702030302020204" pitchFamily="66" charset="0"/>
              </a:rPr>
              <a:t>Forebay</a:t>
            </a:r>
          </a:p>
        </p:txBody>
      </p:sp>
      <p:cxnSp>
        <p:nvCxnSpPr>
          <p:cNvPr id="26" name="Straight Arrow Connector 25"/>
          <p:cNvCxnSpPr/>
          <p:nvPr/>
        </p:nvCxnSpPr>
        <p:spPr>
          <a:xfrm>
            <a:off x="2092390" y="3775399"/>
            <a:ext cx="2064398" cy="1819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1053557" y="3626050"/>
            <a:ext cx="1168660" cy="438582"/>
          </a:xfrm>
          <a:prstGeom prst="rect">
            <a:avLst/>
          </a:prstGeom>
          <a:noFill/>
        </p:spPr>
        <p:txBody>
          <a:bodyPr wrap="square" rtlCol="0">
            <a:spAutoFit/>
          </a:bodyPr>
          <a:lstStyle/>
          <a:p>
            <a:r>
              <a:rPr lang="en-US" sz="750" dirty="0">
                <a:latin typeface="Comic Sans MS" panose="030F0702030302020204" pitchFamily="66" charset="0"/>
              </a:rPr>
              <a:t>Our Lady of Fatima &amp;</a:t>
            </a:r>
          </a:p>
          <a:p>
            <a:r>
              <a:rPr lang="en-US" sz="750" dirty="0">
                <a:latin typeface="Comic Sans MS" panose="030F0702030302020204" pitchFamily="66" charset="0"/>
              </a:rPr>
              <a:t>Los Baños Community</a:t>
            </a:r>
          </a:p>
          <a:p>
            <a:endParaRPr lang="en-US" sz="750" dirty="0">
              <a:latin typeface="Comic Sans MS" panose="030F0702030302020204" pitchFamily="66" charset="0"/>
            </a:endParaRPr>
          </a:p>
        </p:txBody>
      </p:sp>
      <p:cxnSp>
        <p:nvCxnSpPr>
          <p:cNvPr id="29" name="Straight Arrow Connector 28"/>
          <p:cNvCxnSpPr/>
          <p:nvPr/>
        </p:nvCxnSpPr>
        <p:spPr>
          <a:xfrm>
            <a:off x="2092390" y="1547521"/>
            <a:ext cx="2479610" cy="8175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TextBox 33"/>
          <p:cNvSpPr txBox="1"/>
          <p:nvPr/>
        </p:nvSpPr>
        <p:spPr>
          <a:xfrm>
            <a:off x="1259634" y="1403091"/>
            <a:ext cx="832757" cy="323165"/>
          </a:xfrm>
          <a:prstGeom prst="rect">
            <a:avLst/>
          </a:prstGeom>
          <a:noFill/>
        </p:spPr>
        <p:txBody>
          <a:bodyPr wrap="square" rtlCol="0">
            <a:spAutoFit/>
          </a:bodyPr>
          <a:lstStyle/>
          <a:p>
            <a:r>
              <a:rPr lang="en-US" sz="750" dirty="0">
                <a:latin typeface="Comic Sans MS" panose="030F0702030302020204" pitchFamily="66" charset="0"/>
              </a:rPr>
              <a:t>Ballico-Cressey</a:t>
            </a:r>
          </a:p>
        </p:txBody>
      </p:sp>
      <p:cxnSp>
        <p:nvCxnSpPr>
          <p:cNvPr id="38" name="Straight Arrow Connector 37"/>
          <p:cNvCxnSpPr/>
          <p:nvPr/>
        </p:nvCxnSpPr>
        <p:spPr>
          <a:xfrm flipH="1">
            <a:off x="5367436" y="1660786"/>
            <a:ext cx="1578477" cy="4560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p:cNvCxnSpPr/>
          <p:nvPr/>
        </p:nvCxnSpPr>
        <p:spPr>
          <a:xfrm flipH="1">
            <a:off x="5094516" y="1912713"/>
            <a:ext cx="1898050" cy="5960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p:cNvCxnSpPr/>
          <p:nvPr/>
        </p:nvCxnSpPr>
        <p:spPr>
          <a:xfrm>
            <a:off x="1998282" y="1843962"/>
            <a:ext cx="2333455" cy="614133"/>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46" name="Straight Arrow Connector 45"/>
          <p:cNvCxnSpPr/>
          <p:nvPr/>
        </p:nvCxnSpPr>
        <p:spPr>
          <a:xfrm flipH="1">
            <a:off x="4888263" y="2193860"/>
            <a:ext cx="2104304" cy="44890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54" name="Straight Arrow Connector 53"/>
          <p:cNvCxnSpPr/>
          <p:nvPr/>
        </p:nvCxnSpPr>
        <p:spPr>
          <a:xfrm flipH="1">
            <a:off x="5152654" y="2592744"/>
            <a:ext cx="1839911" cy="39563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59" name="Straight Arrow Connector 58"/>
          <p:cNvCxnSpPr/>
          <p:nvPr/>
        </p:nvCxnSpPr>
        <p:spPr>
          <a:xfrm flipH="1">
            <a:off x="4888263" y="2393302"/>
            <a:ext cx="2104302" cy="4340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2" name="Straight Arrow Connector 61"/>
          <p:cNvCxnSpPr/>
          <p:nvPr/>
        </p:nvCxnSpPr>
        <p:spPr>
          <a:xfrm flipH="1">
            <a:off x="5248471" y="3493658"/>
            <a:ext cx="1744094" cy="1184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4" name="Straight Arrow Connector 63"/>
          <p:cNvCxnSpPr/>
          <p:nvPr/>
        </p:nvCxnSpPr>
        <p:spPr>
          <a:xfrm flipH="1">
            <a:off x="6007697" y="3207387"/>
            <a:ext cx="981807" cy="1006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8" name="Straight Arrow Connector 67"/>
          <p:cNvCxnSpPr>
            <a:stCxn id="80" idx="1"/>
          </p:cNvCxnSpPr>
          <p:nvPr/>
        </p:nvCxnSpPr>
        <p:spPr>
          <a:xfrm flipH="1">
            <a:off x="4807599" y="3936982"/>
            <a:ext cx="2212958" cy="3414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0" name="Straight Arrow Connector 69"/>
          <p:cNvCxnSpPr/>
          <p:nvPr/>
        </p:nvCxnSpPr>
        <p:spPr>
          <a:xfrm flipH="1">
            <a:off x="5271797" y="2821456"/>
            <a:ext cx="1674116" cy="2429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3" name="TextBox 72"/>
          <p:cNvSpPr txBox="1"/>
          <p:nvPr/>
        </p:nvSpPr>
        <p:spPr>
          <a:xfrm>
            <a:off x="6945913" y="1560792"/>
            <a:ext cx="579788" cy="207749"/>
          </a:xfrm>
          <a:prstGeom prst="rect">
            <a:avLst/>
          </a:prstGeom>
          <a:noFill/>
        </p:spPr>
        <p:txBody>
          <a:bodyPr wrap="square" rtlCol="0">
            <a:spAutoFit/>
          </a:bodyPr>
          <a:lstStyle/>
          <a:p>
            <a:r>
              <a:rPr lang="en-US" sz="750" dirty="0">
                <a:latin typeface="Comic Sans MS" panose="030F0702030302020204" pitchFamily="66" charset="0"/>
              </a:rPr>
              <a:t>Snelling</a:t>
            </a:r>
          </a:p>
        </p:txBody>
      </p:sp>
      <p:sp>
        <p:nvSpPr>
          <p:cNvPr id="74" name="TextBox 73"/>
          <p:cNvSpPr txBox="1"/>
          <p:nvPr/>
        </p:nvSpPr>
        <p:spPr>
          <a:xfrm>
            <a:off x="7020556" y="1796501"/>
            <a:ext cx="741056" cy="323165"/>
          </a:xfrm>
          <a:prstGeom prst="rect">
            <a:avLst/>
          </a:prstGeom>
          <a:noFill/>
        </p:spPr>
        <p:txBody>
          <a:bodyPr wrap="square" rtlCol="0">
            <a:spAutoFit/>
          </a:bodyPr>
          <a:lstStyle/>
          <a:p>
            <a:r>
              <a:rPr lang="en-US" sz="750" dirty="0">
                <a:latin typeface="Comic Sans MS" panose="030F0702030302020204" pitchFamily="66" charset="0"/>
              </a:rPr>
              <a:t>Merced River</a:t>
            </a:r>
          </a:p>
        </p:txBody>
      </p:sp>
      <p:sp>
        <p:nvSpPr>
          <p:cNvPr id="75" name="TextBox 74"/>
          <p:cNvSpPr txBox="1"/>
          <p:nvPr/>
        </p:nvSpPr>
        <p:spPr>
          <a:xfrm>
            <a:off x="7020556" y="2284834"/>
            <a:ext cx="1069085" cy="207749"/>
          </a:xfrm>
          <a:prstGeom prst="rect">
            <a:avLst/>
          </a:prstGeom>
          <a:noFill/>
        </p:spPr>
        <p:txBody>
          <a:bodyPr wrap="square" rtlCol="0">
            <a:spAutoFit/>
          </a:bodyPr>
          <a:lstStyle/>
          <a:p>
            <a:r>
              <a:rPr lang="en-US" sz="750" dirty="0">
                <a:latin typeface="Comic Sans MS" panose="030F0702030302020204" pitchFamily="66" charset="0"/>
              </a:rPr>
              <a:t>St. Anthony’s</a:t>
            </a:r>
          </a:p>
        </p:txBody>
      </p:sp>
      <p:sp>
        <p:nvSpPr>
          <p:cNvPr id="76" name="TextBox 75"/>
          <p:cNvSpPr txBox="1"/>
          <p:nvPr/>
        </p:nvSpPr>
        <p:spPr>
          <a:xfrm>
            <a:off x="6989503" y="2619520"/>
            <a:ext cx="803162" cy="438582"/>
          </a:xfrm>
          <a:prstGeom prst="rect">
            <a:avLst/>
          </a:prstGeom>
          <a:noFill/>
        </p:spPr>
        <p:txBody>
          <a:bodyPr wrap="square" rtlCol="0">
            <a:spAutoFit/>
          </a:bodyPr>
          <a:lstStyle/>
          <a:p>
            <a:r>
              <a:rPr lang="en-US" sz="750" dirty="0">
                <a:latin typeface="Comic Sans MS" panose="030F0702030302020204" pitchFamily="66" charset="0"/>
              </a:rPr>
              <a:t>Lancer’s 4-H  </a:t>
            </a:r>
          </a:p>
          <a:p>
            <a:r>
              <a:rPr lang="en-US" sz="750" dirty="0">
                <a:latin typeface="Comic Sans MS" panose="030F0702030302020204" pitchFamily="66" charset="0"/>
              </a:rPr>
              <a:t>Bear Creek</a:t>
            </a:r>
          </a:p>
          <a:p>
            <a:r>
              <a:rPr lang="en-US" sz="750" dirty="0">
                <a:latin typeface="Comic Sans MS" panose="030F0702030302020204" pitchFamily="66" charset="0"/>
              </a:rPr>
              <a:t>Weaver</a:t>
            </a:r>
          </a:p>
        </p:txBody>
      </p:sp>
      <p:sp>
        <p:nvSpPr>
          <p:cNvPr id="77" name="TextBox 76"/>
          <p:cNvSpPr txBox="1"/>
          <p:nvPr/>
        </p:nvSpPr>
        <p:spPr>
          <a:xfrm>
            <a:off x="7016256" y="3088239"/>
            <a:ext cx="538843" cy="323165"/>
          </a:xfrm>
          <a:prstGeom prst="rect">
            <a:avLst/>
          </a:prstGeom>
          <a:noFill/>
        </p:spPr>
        <p:txBody>
          <a:bodyPr wrap="square" rtlCol="0">
            <a:spAutoFit/>
          </a:bodyPr>
          <a:lstStyle/>
          <a:p>
            <a:r>
              <a:rPr lang="en-US" sz="750" dirty="0">
                <a:latin typeface="Comic Sans MS" panose="030F0702030302020204" pitchFamily="66" charset="0"/>
              </a:rPr>
              <a:t>Le Grand</a:t>
            </a:r>
          </a:p>
        </p:txBody>
      </p:sp>
      <p:sp>
        <p:nvSpPr>
          <p:cNvPr id="78" name="TextBox 77"/>
          <p:cNvSpPr txBox="1"/>
          <p:nvPr/>
        </p:nvSpPr>
        <p:spPr>
          <a:xfrm>
            <a:off x="6995262" y="3368194"/>
            <a:ext cx="559837" cy="207749"/>
          </a:xfrm>
          <a:prstGeom prst="rect">
            <a:avLst/>
          </a:prstGeom>
          <a:noFill/>
        </p:spPr>
        <p:txBody>
          <a:bodyPr wrap="square" rtlCol="0">
            <a:spAutoFit/>
          </a:bodyPr>
          <a:lstStyle/>
          <a:p>
            <a:r>
              <a:rPr lang="en-US" sz="750" dirty="0">
                <a:latin typeface="Comic Sans MS" panose="030F0702030302020204" pitchFamily="66" charset="0"/>
              </a:rPr>
              <a:t>El </a:t>
            </a:r>
            <a:r>
              <a:rPr lang="en-US" sz="750" dirty="0" err="1">
                <a:latin typeface="Comic Sans MS" panose="030F0702030302020204" pitchFamily="66" charset="0"/>
              </a:rPr>
              <a:t>Nido</a:t>
            </a:r>
            <a:endParaRPr lang="en-US" sz="750" dirty="0">
              <a:latin typeface="Comic Sans MS" panose="030F0702030302020204" pitchFamily="66" charset="0"/>
            </a:endParaRPr>
          </a:p>
        </p:txBody>
      </p:sp>
      <p:sp>
        <p:nvSpPr>
          <p:cNvPr id="80" name="TextBox 79"/>
          <p:cNvSpPr txBox="1"/>
          <p:nvPr/>
        </p:nvSpPr>
        <p:spPr>
          <a:xfrm>
            <a:off x="7020557" y="3775399"/>
            <a:ext cx="590161" cy="323165"/>
          </a:xfrm>
          <a:prstGeom prst="rect">
            <a:avLst/>
          </a:prstGeom>
          <a:noFill/>
        </p:spPr>
        <p:txBody>
          <a:bodyPr wrap="square" rtlCol="0">
            <a:spAutoFit/>
          </a:bodyPr>
          <a:lstStyle/>
          <a:p>
            <a:r>
              <a:rPr lang="en-US" sz="750" dirty="0">
                <a:latin typeface="Comic Sans MS" panose="030F0702030302020204" pitchFamily="66" charset="0"/>
              </a:rPr>
              <a:t>Dos Palos</a:t>
            </a:r>
          </a:p>
        </p:txBody>
      </p:sp>
      <p:cxnSp>
        <p:nvCxnSpPr>
          <p:cNvPr id="83" name="Straight Arrow Connector 82"/>
          <p:cNvCxnSpPr/>
          <p:nvPr/>
        </p:nvCxnSpPr>
        <p:spPr>
          <a:xfrm>
            <a:off x="2008414" y="2408975"/>
            <a:ext cx="2881817" cy="6237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5" name="TextBox 84"/>
          <p:cNvSpPr txBox="1"/>
          <p:nvPr/>
        </p:nvSpPr>
        <p:spPr>
          <a:xfrm>
            <a:off x="1497200" y="2278100"/>
            <a:ext cx="587828" cy="207749"/>
          </a:xfrm>
          <a:prstGeom prst="rect">
            <a:avLst/>
          </a:prstGeom>
          <a:noFill/>
        </p:spPr>
        <p:txBody>
          <a:bodyPr wrap="square" rtlCol="0">
            <a:spAutoFit/>
          </a:bodyPr>
          <a:lstStyle/>
          <a:p>
            <a:r>
              <a:rPr lang="en-US" sz="750" dirty="0">
                <a:latin typeface="Comic Sans MS" panose="030F0702030302020204" pitchFamily="66" charset="0"/>
              </a:rPr>
              <a:t>McSwain</a:t>
            </a:r>
          </a:p>
        </p:txBody>
      </p:sp>
    </p:spTree>
    <p:extLst>
      <p:ext uri="{BB962C8B-B14F-4D97-AF65-F5344CB8AC3E}">
        <p14:creationId xmlns:p14="http://schemas.microsoft.com/office/powerpoint/2010/main" val="12833181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8" y="274639"/>
            <a:ext cx="8229600" cy="1143000"/>
          </a:xfrm>
        </p:spPr>
        <p:txBody>
          <a:bodyPr/>
          <a:lstStyle/>
          <a:p>
            <a:r>
              <a:rPr lang="en-US" sz="3200" b="1" dirty="0" smtClean="0">
                <a:solidFill>
                  <a:srgbClr val="00B050"/>
                </a:solidFill>
              </a:rPr>
              <a:t>D</a:t>
            </a:r>
            <a:r>
              <a:rPr lang="en-US" sz="3200" b="1" dirty="0" smtClean="0">
                <a:solidFill>
                  <a:srgbClr val="0070C0"/>
                </a:solidFill>
              </a:rPr>
              <a:t>elivering </a:t>
            </a:r>
            <a:r>
              <a:rPr lang="en-US" sz="3200" b="1" dirty="0" smtClean="0">
                <a:solidFill>
                  <a:srgbClr val="00B050"/>
                </a:solidFill>
              </a:rPr>
              <a:t>T</a:t>
            </a:r>
            <a:r>
              <a:rPr lang="en-US" sz="3200" b="1" dirty="0" smtClean="0">
                <a:solidFill>
                  <a:srgbClr val="0070C0"/>
                </a:solidFill>
              </a:rPr>
              <a:t>rainings around the </a:t>
            </a:r>
            <a:r>
              <a:rPr lang="en-US" sz="3200" b="1" dirty="0" smtClean="0">
                <a:solidFill>
                  <a:srgbClr val="00B050"/>
                </a:solidFill>
              </a:rPr>
              <a:t>S</a:t>
            </a:r>
            <a:r>
              <a:rPr lang="en-US" sz="3200" b="1" dirty="0" smtClean="0">
                <a:solidFill>
                  <a:srgbClr val="0070C0"/>
                </a:solidFill>
              </a:rPr>
              <a:t>tate </a:t>
            </a:r>
            <a:endParaRPr lang="es-MX" sz="3200" b="1" dirty="0">
              <a:solidFill>
                <a:srgbClr val="0070C0"/>
              </a:solidFill>
            </a:endParaRPr>
          </a:p>
        </p:txBody>
      </p:sp>
      <p:sp>
        <p:nvSpPr>
          <p:cNvPr id="4" name="Rounded Rectangle 3"/>
          <p:cNvSpPr/>
          <p:nvPr/>
        </p:nvSpPr>
        <p:spPr>
          <a:xfrm>
            <a:off x="723898" y="1636117"/>
            <a:ext cx="2076735" cy="1332386"/>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Face to Face Meetings (twice a year)</a:t>
            </a:r>
            <a:endParaRPr lang="es-MX" sz="2400" b="1" dirty="0"/>
          </a:p>
        </p:txBody>
      </p:sp>
      <p:sp>
        <p:nvSpPr>
          <p:cNvPr id="6" name="Rounded Rectangle 5"/>
          <p:cNvSpPr/>
          <p:nvPr/>
        </p:nvSpPr>
        <p:spPr>
          <a:xfrm>
            <a:off x="3628028" y="3422316"/>
            <a:ext cx="2729552" cy="193798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 Exchange program among counties</a:t>
            </a:r>
            <a:endParaRPr lang="es-MX" sz="2400" b="1" dirty="0"/>
          </a:p>
        </p:txBody>
      </p:sp>
      <p:sp>
        <p:nvSpPr>
          <p:cNvPr id="7" name="Rounded Rectangle 6"/>
          <p:cNvSpPr/>
          <p:nvPr/>
        </p:nvSpPr>
        <p:spPr>
          <a:xfrm>
            <a:off x="3148081" y="1560781"/>
            <a:ext cx="1844723" cy="140772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Virtual Monthly </a:t>
            </a:r>
            <a:r>
              <a:rPr lang="en-US" b="1" dirty="0"/>
              <a:t>M</a:t>
            </a:r>
            <a:r>
              <a:rPr lang="en-US" b="1" dirty="0" smtClean="0"/>
              <a:t>eetings</a:t>
            </a:r>
            <a:endParaRPr lang="es-MX" b="1" dirty="0"/>
          </a:p>
        </p:txBody>
      </p:sp>
      <p:sp>
        <p:nvSpPr>
          <p:cNvPr id="8" name="Rounded Rectangle 7"/>
          <p:cNvSpPr/>
          <p:nvPr/>
        </p:nvSpPr>
        <p:spPr>
          <a:xfrm>
            <a:off x="5479575" y="1520111"/>
            <a:ext cx="2210938" cy="144839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 </a:t>
            </a:r>
            <a:r>
              <a:rPr lang="en-US" sz="2800" b="1" dirty="0" err="1" smtClean="0"/>
              <a:t>Cafecitos</a:t>
            </a:r>
            <a:endParaRPr lang="es-MX" sz="2800" b="1" dirty="0"/>
          </a:p>
        </p:txBody>
      </p:sp>
      <p:sp>
        <p:nvSpPr>
          <p:cNvPr id="9" name="Rounded Rectangle 8"/>
          <p:cNvSpPr/>
          <p:nvPr/>
        </p:nvSpPr>
        <p:spPr>
          <a:xfrm>
            <a:off x="723898" y="3422316"/>
            <a:ext cx="2602173" cy="1473958"/>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Special topic Trainings &amp; Regional Meetings </a:t>
            </a:r>
            <a:endParaRPr lang="es-MX" b="1" dirty="0"/>
          </a:p>
        </p:txBody>
      </p:sp>
      <p:sp>
        <p:nvSpPr>
          <p:cNvPr id="10" name="Rounded Rectangle 9"/>
          <p:cNvSpPr/>
          <p:nvPr/>
        </p:nvSpPr>
        <p:spPr>
          <a:xfrm>
            <a:off x="6541827" y="3186981"/>
            <a:ext cx="2602173" cy="1473958"/>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Working as Volunteers</a:t>
            </a:r>
            <a:endParaRPr lang="es-MX" sz="2800" b="1" dirty="0"/>
          </a:p>
        </p:txBody>
      </p:sp>
    </p:spTree>
    <p:extLst>
      <p:ext uri="{BB962C8B-B14F-4D97-AF65-F5344CB8AC3E}">
        <p14:creationId xmlns:p14="http://schemas.microsoft.com/office/powerpoint/2010/main" val="30637781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T</a:t>
            </a:r>
            <a:r>
              <a:rPr lang="en-US" b="1" dirty="0" smtClean="0">
                <a:solidFill>
                  <a:srgbClr val="0070C0"/>
                </a:solidFill>
              </a:rPr>
              <a:t>esting our </a:t>
            </a:r>
            <a:r>
              <a:rPr lang="en-US" b="1" dirty="0" smtClean="0">
                <a:solidFill>
                  <a:srgbClr val="00B050"/>
                </a:solidFill>
              </a:rPr>
              <a:t>O</a:t>
            </a:r>
            <a:r>
              <a:rPr lang="en-US" b="1" dirty="0" smtClean="0">
                <a:solidFill>
                  <a:srgbClr val="0070C0"/>
                </a:solidFill>
              </a:rPr>
              <a:t>ptions </a:t>
            </a:r>
            <a:endParaRPr lang="es-MX" b="1" dirty="0">
              <a:solidFill>
                <a:srgbClr val="0070C0"/>
              </a:solidFill>
            </a:endParaRPr>
          </a:p>
        </p:txBody>
      </p:sp>
      <p:sp>
        <p:nvSpPr>
          <p:cNvPr id="5" name="Rounded Rectangle 4"/>
          <p:cNvSpPr/>
          <p:nvPr/>
        </p:nvSpPr>
        <p:spPr>
          <a:xfrm>
            <a:off x="457200" y="1417637"/>
            <a:ext cx="3848668" cy="3672977"/>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smtClean="0">
                <a:solidFill>
                  <a:schemeClr val="bg1"/>
                </a:solidFill>
              </a:rPr>
              <a:t>Supporting New Projects in the 4-H Community Clubs</a:t>
            </a:r>
            <a:endParaRPr lang="es-MX" sz="3600" b="1" dirty="0">
              <a:solidFill>
                <a:schemeClr val="bg1"/>
              </a:solidFill>
            </a:endParaRPr>
          </a:p>
        </p:txBody>
      </p:sp>
      <p:sp>
        <p:nvSpPr>
          <p:cNvPr id="6" name="Rounded Rectangle 5"/>
          <p:cNvSpPr/>
          <p:nvPr/>
        </p:nvSpPr>
        <p:spPr>
          <a:xfrm>
            <a:off x="5049671" y="1924333"/>
            <a:ext cx="3145745" cy="3459517"/>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smtClean="0"/>
              <a:t>Supporting new 4-H Clubs </a:t>
            </a:r>
            <a:endParaRPr lang="es-MX" sz="3600"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8251" y="499023"/>
            <a:ext cx="1076642" cy="694229"/>
          </a:xfrm>
          <a:prstGeom prst="rect">
            <a:avLst/>
          </a:prstGeom>
        </p:spPr>
      </p:pic>
    </p:spTree>
    <p:extLst>
      <p:ext uri="{BB962C8B-B14F-4D97-AF65-F5344CB8AC3E}">
        <p14:creationId xmlns:p14="http://schemas.microsoft.com/office/powerpoint/2010/main" val="5030355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7"/>
            <a:ext cx="8372901" cy="1485923"/>
          </a:xfrm>
        </p:spPr>
        <p:txBody>
          <a:bodyPr/>
          <a:lstStyle/>
          <a:p>
            <a:r>
              <a:rPr lang="en-US" b="1" dirty="0" smtClean="0">
                <a:solidFill>
                  <a:srgbClr val="0070C0"/>
                </a:solidFill>
              </a:rPr>
              <a:t>UC ANR </a:t>
            </a:r>
            <a:r>
              <a:rPr lang="en-US" b="1" dirty="0" smtClean="0">
                <a:solidFill>
                  <a:srgbClr val="00B050"/>
                </a:solidFill>
              </a:rPr>
              <a:t>D</a:t>
            </a:r>
            <a:r>
              <a:rPr lang="en-US" b="1" dirty="0" smtClean="0">
                <a:solidFill>
                  <a:srgbClr val="0070C0"/>
                </a:solidFill>
              </a:rPr>
              <a:t>iversity &amp; </a:t>
            </a:r>
            <a:r>
              <a:rPr lang="en-US" b="1" dirty="0" smtClean="0">
                <a:solidFill>
                  <a:srgbClr val="00B050"/>
                </a:solidFill>
              </a:rPr>
              <a:t>I</a:t>
            </a:r>
            <a:r>
              <a:rPr lang="en-US" b="1" dirty="0" smtClean="0">
                <a:solidFill>
                  <a:srgbClr val="0070C0"/>
                </a:solidFill>
              </a:rPr>
              <a:t>nclusion</a:t>
            </a:r>
            <a:br>
              <a:rPr lang="en-US" b="1" dirty="0" smtClean="0">
                <a:solidFill>
                  <a:srgbClr val="0070C0"/>
                </a:solidFill>
              </a:rPr>
            </a:br>
            <a:r>
              <a:rPr lang="en-US" b="1" dirty="0" smtClean="0">
                <a:solidFill>
                  <a:srgbClr val="00B050"/>
                </a:solidFill>
              </a:rPr>
              <a:t>E</a:t>
            </a:r>
            <a:r>
              <a:rPr lang="en-US" b="1" dirty="0" smtClean="0">
                <a:solidFill>
                  <a:srgbClr val="0070C0"/>
                </a:solidFill>
              </a:rPr>
              <a:t>valuation </a:t>
            </a:r>
            <a:r>
              <a:rPr lang="en-US" b="1" dirty="0" smtClean="0">
                <a:solidFill>
                  <a:srgbClr val="00B050"/>
                </a:solidFill>
              </a:rPr>
              <a:t>P</a:t>
            </a:r>
            <a:r>
              <a:rPr lang="en-US" b="1" dirty="0" smtClean="0">
                <a:solidFill>
                  <a:srgbClr val="0070C0"/>
                </a:solidFill>
              </a:rPr>
              <a:t>lan includes…</a:t>
            </a:r>
            <a:endParaRPr lang="es-MX" b="1" dirty="0">
              <a:solidFill>
                <a:srgbClr val="0070C0"/>
              </a:solidFill>
            </a:endParaRPr>
          </a:p>
        </p:txBody>
      </p:sp>
      <p:sp>
        <p:nvSpPr>
          <p:cNvPr id="3" name="Content Placeholder 2"/>
          <p:cNvSpPr>
            <a:spLocks noGrp="1"/>
          </p:cNvSpPr>
          <p:nvPr>
            <p:ph idx="1"/>
          </p:nvPr>
        </p:nvSpPr>
        <p:spPr>
          <a:xfrm>
            <a:off x="668740" y="2183642"/>
            <a:ext cx="8018060" cy="3232908"/>
          </a:xfrm>
        </p:spPr>
        <p:txBody>
          <a:bodyPr/>
          <a:lstStyle/>
          <a:p>
            <a:r>
              <a:rPr lang="en-US" dirty="0" smtClean="0">
                <a:solidFill>
                  <a:srgbClr val="0070C0"/>
                </a:solidFill>
              </a:rPr>
              <a:t>Focus Group</a:t>
            </a:r>
          </a:p>
          <a:p>
            <a:r>
              <a:rPr lang="en-US" dirty="0" smtClean="0">
                <a:solidFill>
                  <a:srgbClr val="0070C0"/>
                </a:solidFill>
              </a:rPr>
              <a:t>Needs assessments</a:t>
            </a:r>
          </a:p>
          <a:p>
            <a:r>
              <a:rPr lang="en-US" dirty="0" smtClean="0">
                <a:solidFill>
                  <a:srgbClr val="0070C0"/>
                </a:solidFill>
              </a:rPr>
              <a:t>Monthly and Quarterly Reports from the Program Reps</a:t>
            </a:r>
          </a:p>
          <a:p>
            <a:r>
              <a:rPr lang="en-US" dirty="0" smtClean="0">
                <a:solidFill>
                  <a:srgbClr val="0070C0"/>
                </a:solidFill>
              </a:rPr>
              <a:t>Program evaluation (pre and post)</a:t>
            </a:r>
          </a:p>
          <a:p>
            <a:endParaRPr lang="es-MX"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2428" y="4652863"/>
            <a:ext cx="1076642" cy="694229"/>
          </a:xfrm>
          <a:prstGeom prst="rect">
            <a:avLst/>
          </a:prstGeom>
        </p:spPr>
      </p:pic>
    </p:spTree>
    <p:extLst>
      <p:ext uri="{BB962C8B-B14F-4D97-AF65-F5344CB8AC3E}">
        <p14:creationId xmlns:p14="http://schemas.microsoft.com/office/powerpoint/2010/main" val="28121585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029803" y="160711"/>
            <a:ext cx="6114197" cy="4326340"/>
          </a:xfrm>
          <a:prstGeom prst="ellipse">
            <a:avLst/>
          </a:prstGeom>
          <a:solidFill>
            <a:srgbClr val="00B050"/>
          </a:solidFill>
          <a:ln w="762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smtClean="0">
                <a:solidFill>
                  <a:schemeClr val="bg1"/>
                </a:solidFill>
              </a:rPr>
              <a:t>Develop Marketing Materials &amp; Dissemination</a:t>
            </a:r>
            <a:endParaRPr lang="es-MX" sz="4400" b="1"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245" y="3007857"/>
            <a:ext cx="3598039" cy="295838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688" y="890055"/>
            <a:ext cx="1076642" cy="694229"/>
          </a:xfrm>
          <a:prstGeom prst="rect">
            <a:avLst/>
          </a:prstGeom>
        </p:spPr>
      </p:pic>
    </p:spTree>
    <p:extLst>
      <p:ext uri="{BB962C8B-B14F-4D97-AF65-F5344CB8AC3E}">
        <p14:creationId xmlns:p14="http://schemas.microsoft.com/office/powerpoint/2010/main" val="3804088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A</a:t>
            </a:r>
            <a:r>
              <a:rPr lang="en-US" dirty="0" smtClean="0">
                <a:solidFill>
                  <a:srgbClr val="0070C0"/>
                </a:solidFill>
              </a:rPr>
              <a:t>merica by the </a:t>
            </a:r>
            <a:r>
              <a:rPr lang="en-US" b="1" dirty="0" smtClean="0">
                <a:solidFill>
                  <a:srgbClr val="00B050"/>
                </a:solidFill>
              </a:rPr>
              <a:t>N</a:t>
            </a:r>
            <a:r>
              <a:rPr lang="en-US" dirty="0" smtClean="0">
                <a:solidFill>
                  <a:srgbClr val="0070C0"/>
                </a:solidFill>
              </a:rPr>
              <a:t>umbers</a:t>
            </a:r>
            <a:endParaRPr lang="es-MX" dirty="0">
              <a:solidFill>
                <a:srgbClr val="0070C0"/>
              </a:solidFill>
            </a:endParaRPr>
          </a:p>
        </p:txBody>
      </p:sp>
      <p:sp>
        <p:nvSpPr>
          <p:cNvPr id="3" name="Content Placeholder 2"/>
          <p:cNvSpPr>
            <a:spLocks noGrp="1"/>
          </p:cNvSpPr>
          <p:nvPr>
            <p:ph idx="1"/>
          </p:nvPr>
        </p:nvSpPr>
        <p:spPr/>
        <p:txBody>
          <a:bodyPr/>
          <a:lstStyle/>
          <a:p>
            <a:pPr marL="0" indent="0">
              <a:buNone/>
            </a:pPr>
            <a:r>
              <a:rPr lang="en-US" dirty="0" smtClean="0">
                <a:solidFill>
                  <a:srgbClr val="0070C0"/>
                </a:solidFill>
              </a:rPr>
              <a:t>Total population					308,745,538</a:t>
            </a:r>
          </a:p>
        </p:txBody>
      </p:sp>
      <p:graphicFrame>
        <p:nvGraphicFramePr>
          <p:cNvPr id="4" name="Chart 3"/>
          <p:cNvGraphicFramePr>
            <a:graphicFrameLocks/>
          </p:cNvGraphicFramePr>
          <p:nvPr>
            <p:extLst>
              <p:ext uri="{D42A27DB-BD31-4B8C-83A1-F6EECF244321}">
                <p14:modId xmlns:p14="http://schemas.microsoft.com/office/powerpoint/2010/main" val="295094091"/>
              </p:ext>
            </p:extLst>
          </p:nvPr>
        </p:nvGraphicFramePr>
        <p:xfrm>
          <a:off x="1371600" y="259080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16830432"/>
              </p:ext>
            </p:extLst>
          </p:nvPr>
        </p:nvGraphicFramePr>
        <p:xfrm>
          <a:off x="6400800" y="2362202"/>
          <a:ext cx="2133600" cy="2808921"/>
        </p:xfrm>
        <a:graphic>
          <a:graphicData uri="http://schemas.openxmlformats.org/drawingml/2006/table">
            <a:tbl>
              <a:tblPr>
                <a:tableStyleId>{5C22544A-7EE6-4342-B048-85BDC9FD1C3A}</a:tableStyleId>
              </a:tblPr>
              <a:tblGrid>
                <a:gridCol w="1066800"/>
                <a:gridCol w="1066800"/>
              </a:tblGrid>
              <a:tr h="205855">
                <a:tc>
                  <a:txBody>
                    <a:bodyPr/>
                    <a:lstStyle/>
                    <a:p>
                      <a:pPr algn="l" fontAlgn="b"/>
                      <a:r>
                        <a:rPr lang="es-MX" sz="1100" u="none" strike="noStrike" dirty="0">
                          <a:effectLst/>
                        </a:rPr>
                        <a:t>White</a:t>
                      </a:r>
                      <a:endParaRPr lang="es-MX"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MX" sz="1100" u="none" strike="noStrike" dirty="0">
                          <a:effectLst/>
                        </a:rPr>
                        <a:t>78%</a:t>
                      </a:r>
                      <a:endParaRPr lang="es-MX" sz="1100" b="0" i="0" u="none" strike="noStrike" dirty="0">
                        <a:solidFill>
                          <a:srgbClr val="000000"/>
                        </a:solidFill>
                        <a:effectLst/>
                        <a:latin typeface="Calibri" panose="020F0502020204030204" pitchFamily="34" charset="0"/>
                      </a:endParaRPr>
                    </a:p>
                  </a:txBody>
                  <a:tcPr marL="9525" marR="9525" marT="9525" marB="0" anchor="b"/>
                </a:tc>
              </a:tr>
              <a:tr h="595429">
                <a:tc>
                  <a:txBody>
                    <a:bodyPr/>
                    <a:lstStyle/>
                    <a:p>
                      <a:pPr algn="l" fontAlgn="b"/>
                      <a:r>
                        <a:rPr lang="es-MX" sz="1100" u="none" strike="noStrike" dirty="0">
                          <a:effectLst/>
                        </a:rPr>
                        <a:t>Black or African American</a:t>
                      </a:r>
                      <a:endParaRPr lang="es-MX"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MX" sz="1100" u="none" strike="noStrike" dirty="0">
                          <a:effectLst/>
                        </a:rPr>
                        <a:t>13%</a:t>
                      </a:r>
                      <a:endParaRPr lang="es-MX" sz="1100" b="0" i="0" u="none" strike="noStrike" dirty="0">
                        <a:solidFill>
                          <a:srgbClr val="000000"/>
                        </a:solidFill>
                        <a:effectLst/>
                        <a:latin typeface="Calibri" panose="020F0502020204030204" pitchFamily="34" charset="0"/>
                      </a:endParaRPr>
                    </a:p>
                  </a:txBody>
                  <a:tcPr marL="9525" marR="9525" marT="9525" marB="0" anchor="b"/>
                </a:tc>
              </a:tr>
              <a:tr h="595429">
                <a:tc>
                  <a:txBody>
                    <a:bodyPr/>
                    <a:lstStyle/>
                    <a:p>
                      <a:pPr algn="l" fontAlgn="b"/>
                      <a:r>
                        <a:rPr lang="en-US" sz="1100" u="none" strike="noStrike">
                          <a:effectLst/>
                        </a:rPr>
                        <a:t>American Indian and Alaska Native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100" u="none" strike="noStrike" dirty="0">
                          <a:effectLst/>
                        </a:rPr>
                        <a:t>1%</a:t>
                      </a:r>
                      <a:endParaRPr lang="es-MX" sz="1100" b="0" i="0" u="none" strike="noStrike" dirty="0">
                        <a:solidFill>
                          <a:srgbClr val="000000"/>
                        </a:solidFill>
                        <a:effectLst/>
                        <a:latin typeface="Calibri" panose="020F0502020204030204" pitchFamily="34" charset="0"/>
                      </a:endParaRPr>
                    </a:p>
                  </a:txBody>
                  <a:tcPr marL="9525" marR="9525" marT="9525" marB="0" anchor="b"/>
                </a:tc>
              </a:tr>
              <a:tr h="221349">
                <a:tc>
                  <a:txBody>
                    <a:bodyPr/>
                    <a:lstStyle/>
                    <a:p>
                      <a:pPr algn="l" fontAlgn="b"/>
                      <a:r>
                        <a:rPr lang="es-MX" sz="1100" u="none" strike="noStrike">
                          <a:effectLst/>
                        </a:rPr>
                        <a:t>Asian</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100" u="none" strike="noStrike" dirty="0">
                          <a:effectLst/>
                        </a:rPr>
                        <a:t>5%</a:t>
                      </a:r>
                      <a:endParaRPr lang="es-MX" sz="1100" b="0" i="0" u="none" strike="noStrike" dirty="0">
                        <a:solidFill>
                          <a:srgbClr val="000000"/>
                        </a:solidFill>
                        <a:effectLst/>
                        <a:latin typeface="Calibri" panose="020F0502020204030204" pitchFamily="34" charset="0"/>
                      </a:endParaRPr>
                    </a:p>
                  </a:txBody>
                  <a:tcPr marL="9525" marR="9525" marT="9525" marB="0" anchor="b"/>
                </a:tc>
              </a:tr>
              <a:tr h="790217">
                <a:tc>
                  <a:txBody>
                    <a:bodyPr/>
                    <a:lstStyle/>
                    <a:p>
                      <a:pPr algn="l" fontAlgn="b"/>
                      <a:r>
                        <a:rPr lang="en-US" sz="1100" u="none" strike="noStrike">
                          <a:effectLst/>
                        </a:rPr>
                        <a:t>Native Hawaian and other Pacific Islanders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100" u="none" strike="noStrike" dirty="0">
                          <a:effectLst/>
                        </a:rPr>
                        <a:t>0.2%</a:t>
                      </a:r>
                      <a:endParaRPr lang="es-MX" sz="1100" b="0" i="0" u="none" strike="noStrike" dirty="0">
                        <a:solidFill>
                          <a:srgbClr val="000000"/>
                        </a:solidFill>
                        <a:effectLst/>
                        <a:latin typeface="Calibri" panose="020F0502020204030204" pitchFamily="34" charset="0"/>
                      </a:endParaRPr>
                    </a:p>
                  </a:txBody>
                  <a:tcPr marL="9525" marR="9525" marT="9525" marB="0" anchor="b"/>
                </a:tc>
              </a:tr>
              <a:tr h="400642">
                <a:tc>
                  <a:txBody>
                    <a:bodyPr/>
                    <a:lstStyle/>
                    <a:p>
                      <a:pPr algn="l" fontAlgn="b"/>
                      <a:r>
                        <a:rPr lang="es-MX" sz="1100" u="none" strike="noStrike" dirty="0">
                          <a:effectLst/>
                        </a:rPr>
                        <a:t>Two or more races</a:t>
                      </a:r>
                      <a:endParaRPr lang="es-MX"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MX" sz="1100" u="none" strike="noStrike" dirty="0">
                          <a:effectLst/>
                        </a:rPr>
                        <a:t>2%</a:t>
                      </a:r>
                      <a:endParaRPr lang="es-MX"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6" name="TextBox 5"/>
          <p:cNvSpPr txBox="1"/>
          <p:nvPr/>
        </p:nvSpPr>
        <p:spPr>
          <a:xfrm>
            <a:off x="6248400" y="5438962"/>
            <a:ext cx="2438400" cy="369332"/>
          </a:xfrm>
          <a:prstGeom prst="rect">
            <a:avLst/>
          </a:prstGeom>
          <a:noFill/>
        </p:spPr>
        <p:txBody>
          <a:bodyPr wrap="square" rtlCol="0">
            <a:spAutoFit/>
          </a:bodyPr>
          <a:lstStyle/>
          <a:p>
            <a:r>
              <a:rPr lang="en-US" dirty="0" smtClean="0"/>
              <a:t>Source: 2010 US Census</a:t>
            </a:r>
            <a:endParaRPr lang="es-MX" dirty="0"/>
          </a:p>
        </p:txBody>
      </p:sp>
    </p:spTree>
    <p:extLst>
      <p:ext uri="{BB962C8B-B14F-4D97-AF65-F5344CB8AC3E}">
        <p14:creationId xmlns:p14="http://schemas.microsoft.com/office/powerpoint/2010/main" val="36285043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latin typeface="Cambria" panose="02040503050406030204" pitchFamily="18" charset="0"/>
              </a:rPr>
              <a:t>B</a:t>
            </a:r>
            <a:r>
              <a:rPr lang="en-US" b="1" dirty="0" smtClean="0">
                <a:solidFill>
                  <a:srgbClr val="0070C0"/>
                </a:solidFill>
                <a:latin typeface="Cambria" panose="02040503050406030204" pitchFamily="18" charset="0"/>
              </a:rPr>
              <a:t>ilingual </a:t>
            </a:r>
            <a:r>
              <a:rPr lang="en-US" b="1" dirty="0" smtClean="0">
                <a:solidFill>
                  <a:srgbClr val="00B050"/>
                </a:solidFill>
                <a:latin typeface="Cambria" panose="02040503050406030204" pitchFamily="18" charset="0"/>
              </a:rPr>
              <a:t>M</a:t>
            </a:r>
            <a:r>
              <a:rPr lang="en-US" b="1" dirty="0" smtClean="0">
                <a:solidFill>
                  <a:srgbClr val="0070C0"/>
                </a:solidFill>
                <a:latin typeface="Cambria" panose="02040503050406030204" pitchFamily="18" charset="0"/>
              </a:rPr>
              <a:t>arketing </a:t>
            </a:r>
            <a:r>
              <a:rPr lang="en-US" b="1" dirty="0" smtClean="0">
                <a:solidFill>
                  <a:srgbClr val="00B050"/>
                </a:solidFill>
                <a:latin typeface="Cambria" panose="02040503050406030204" pitchFamily="18" charset="0"/>
              </a:rPr>
              <a:t>M</a:t>
            </a:r>
            <a:r>
              <a:rPr lang="en-US" b="1" dirty="0" smtClean="0">
                <a:solidFill>
                  <a:srgbClr val="0070C0"/>
                </a:solidFill>
                <a:latin typeface="Cambria" panose="02040503050406030204" pitchFamily="18" charset="0"/>
              </a:rPr>
              <a:t>aterials</a:t>
            </a:r>
            <a:endParaRPr lang="es-MX" b="1" dirty="0">
              <a:solidFill>
                <a:srgbClr val="0070C0"/>
              </a:solidFill>
              <a:latin typeface="Cambria" panose="020405030504060302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88448" y="1417638"/>
            <a:ext cx="2514600" cy="3864634"/>
          </a:xfr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2904" y="1143000"/>
            <a:ext cx="3021096" cy="44958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391" y="1167984"/>
            <a:ext cx="2691202" cy="4004873"/>
          </a:xfrm>
          <a:prstGeom prst="rect">
            <a:avLst/>
          </a:prstGeom>
        </p:spPr>
      </p:pic>
    </p:spTree>
    <p:extLst>
      <p:ext uri="{BB962C8B-B14F-4D97-AF65-F5344CB8AC3E}">
        <p14:creationId xmlns:p14="http://schemas.microsoft.com/office/powerpoint/2010/main" val="38419321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B</a:t>
            </a:r>
            <a:r>
              <a:rPr lang="en-US" b="1" dirty="0" smtClean="0">
                <a:solidFill>
                  <a:srgbClr val="0070C0"/>
                </a:solidFill>
              </a:rPr>
              <a:t>ecoming </a:t>
            </a:r>
            <a:r>
              <a:rPr lang="en-US" b="1" dirty="0" smtClean="0">
                <a:solidFill>
                  <a:srgbClr val="00B050"/>
                </a:solidFill>
              </a:rPr>
              <a:t>N</a:t>
            </a:r>
            <a:r>
              <a:rPr lang="en-US" b="1" dirty="0" smtClean="0">
                <a:solidFill>
                  <a:srgbClr val="0070C0"/>
                </a:solidFill>
              </a:rPr>
              <a:t>ational </a:t>
            </a:r>
            <a:r>
              <a:rPr lang="en-US" b="1" dirty="0" smtClean="0">
                <a:solidFill>
                  <a:srgbClr val="00B050"/>
                </a:solidFill>
              </a:rPr>
              <a:t>L</a:t>
            </a:r>
            <a:r>
              <a:rPr lang="en-US" b="1" dirty="0" smtClean="0">
                <a:solidFill>
                  <a:srgbClr val="0070C0"/>
                </a:solidFill>
              </a:rPr>
              <a:t>eaders </a:t>
            </a:r>
            <a:endParaRPr lang="es-MX" b="1" dirty="0">
              <a:solidFill>
                <a:srgbClr val="0070C0"/>
              </a:solidFill>
            </a:endParaRPr>
          </a:p>
        </p:txBody>
      </p:sp>
      <p:sp>
        <p:nvSpPr>
          <p:cNvPr id="3" name="Content Placeholder 2"/>
          <p:cNvSpPr>
            <a:spLocks noGrp="1"/>
          </p:cNvSpPr>
          <p:nvPr>
            <p:ph idx="1"/>
          </p:nvPr>
        </p:nvSpPr>
        <p:spPr/>
        <p:txBody>
          <a:bodyPr/>
          <a:lstStyle/>
          <a:p>
            <a:pPr marL="0" indent="0" algn="ctr">
              <a:buNone/>
            </a:pPr>
            <a:r>
              <a:rPr lang="en-US" sz="4400" b="1" i="1" dirty="0">
                <a:solidFill>
                  <a:srgbClr val="0070C0"/>
                </a:solidFill>
              </a:rPr>
              <a:t>National 4-H Programs Serving Latino Youth</a:t>
            </a:r>
            <a:endParaRPr lang="es-MX" sz="4400" dirty="0">
              <a:solidFill>
                <a:srgbClr val="0070C0"/>
              </a:solidFill>
            </a:endParaRPr>
          </a:p>
          <a:p>
            <a:pPr marL="0" indent="0" algn="ctr">
              <a:buNone/>
            </a:pPr>
            <a:r>
              <a:rPr lang="en-US" sz="1600" b="1" dirty="0">
                <a:solidFill>
                  <a:srgbClr val="0070C0"/>
                </a:solidFill>
              </a:rPr>
              <a:t>Soule, K., Schmitt-McQuitty, L., Mariscal, D.,  University of California, Agriculture &amp; Natural Resources, Diversity Workgroup &amp; 4-H Council Latino Advisory </a:t>
            </a:r>
            <a:r>
              <a:rPr lang="en-US" sz="1600" b="1" dirty="0" smtClean="0">
                <a:solidFill>
                  <a:srgbClr val="0070C0"/>
                </a:solidFill>
              </a:rPr>
              <a:t>Committee</a:t>
            </a:r>
            <a:endParaRPr lang="en-US" sz="1600" b="1" dirty="0">
              <a:solidFill>
                <a:srgbClr val="0070C0"/>
              </a:solidFill>
            </a:endParaRPr>
          </a:p>
          <a:p>
            <a:pPr marL="0" indent="0" algn="ctr">
              <a:buNone/>
            </a:pPr>
            <a:r>
              <a:rPr lang="en-US" sz="3600" b="1" i="1" dirty="0" smtClean="0">
                <a:solidFill>
                  <a:srgbClr val="0070C0"/>
                </a:solidFill>
              </a:rPr>
              <a:t>Contribute to the 4-H National Council Latino Youth Outreach – Best Practices Toolki</a:t>
            </a:r>
            <a:r>
              <a:rPr lang="en-US" sz="4400" b="1" dirty="0" smtClean="0">
                <a:solidFill>
                  <a:srgbClr val="0070C0"/>
                </a:solidFill>
              </a:rPr>
              <a:t>t </a:t>
            </a:r>
            <a:endParaRPr lang="es-MX" sz="4400" dirty="0">
              <a:solidFill>
                <a:srgbClr val="0070C0"/>
              </a:solidFill>
            </a:endParaRPr>
          </a:p>
          <a:p>
            <a:pPr marL="0" indent="0" algn="ctr">
              <a:buNone/>
            </a:pPr>
            <a:r>
              <a:rPr lang="en-US" sz="4400" b="1" dirty="0"/>
              <a:t> </a:t>
            </a:r>
            <a:endParaRPr lang="es-MX" sz="4400" dirty="0"/>
          </a:p>
          <a:p>
            <a:endParaRPr lang="es-MX" dirty="0"/>
          </a:p>
        </p:txBody>
      </p:sp>
    </p:spTree>
    <p:extLst>
      <p:ext uri="{BB962C8B-B14F-4D97-AF65-F5344CB8AC3E}">
        <p14:creationId xmlns:p14="http://schemas.microsoft.com/office/powerpoint/2010/main" val="29258805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US" b="1" dirty="0" smtClean="0">
                <a:solidFill>
                  <a:srgbClr val="0070C0"/>
                </a:solidFill>
              </a:rPr>
              <a:t> </a:t>
            </a:r>
            <a:r>
              <a:rPr lang="en-US" b="1" dirty="0" smtClean="0">
                <a:solidFill>
                  <a:srgbClr val="00B050"/>
                </a:solidFill>
              </a:rPr>
              <a:t>S</a:t>
            </a:r>
            <a:r>
              <a:rPr lang="en-US" b="1" dirty="0" smtClean="0">
                <a:solidFill>
                  <a:srgbClr val="0070C0"/>
                </a:solidFill>
              </a:rPr>
              <a:t>ocial </a:t>
            </a:r>
            <a:r>
              <a:rPr lang="en-US" b="1" dirty="0" smtClean="0">
                <a:solidFill>
                  <a:srgbClr val="00B050"/>
                </a:solidFill>
              </a:rPr>
              <a:t>M</a:t>
            </a:r>
            <a:r>
              <a:rPr lang="en-US" b="1" dirty="0" smtClean="0">
                <a:solidFill>
                  <a:srgbClr val="0070C0"/>
                </a:solidFill>
              </a:rPr>
              <a:t>edia </a:t>
            </a:r>
            <a:endParaRPr lang="en-US" b="1" dirty="0">
              <a:solidFill>
                <a:srgbClr val="0070C0"/>
              </a:solidFill>
            </a:endParaRPr>
          </a:p>
        </p:txBody>
      </p:sp>
      <p:sp>
        <p:nvSpPr>
          <p:cNvPr id="3" name="Content Placeholder 2"/>
          <p:cNvSpPr>
            <a:spLocks noGrp="1"/>
          </p:cNvSpPr>
          <p:nvPr>
            <p:ph idx="1"/>
          </p:nvPr>
        </p:nvSpPr>
        <p:spPr>
          <a:xfrm>
            <a:off x="1609725" y="2055583"/>
            <a:ext cx="4800600" cy="2862263"/>
          </a:xfrm>
        </p:spPr>
        <p:txBody>
          <a:bodyPr/>
          <a:lstStyle/>
          <a:p>
            <a:pPr marL="0" indent="0">
              <a:buNone/>
            </a:pPr>
            <a:r>
              <a:rPr lang="en-US" sz="3600" dirty="0">
                <a:solidFill>
                  <a:srgbClr val="00B050"/>
                </a:solidFill>
              </a:rPr>
              <a:t>73% </a:t>
            </a:r>
            <a:r>
              <a:rPr lang="en-US" sz="2700" dirty="0"/>
              <a:t>@</a:t>
            </a:r>
            <a:r>
              <a:rPr lang="en-US" sz="2700" b="1" dirty="0">
                <a:solidFill>
                  <a:srgbClr val="0070C0"/>
                </a:solidFill>
              </a:rPr>
              <a:t>CaliforniaPrograma4H</a:t>
            </a:r>
            <a:endParaRPr lang="en-US" sz="2700" dirty="0">
              <a:solidFill>
                <a:srgbClr val="0070C0"/>
              </a:solidFill>
            </a:endParaRPr>
          </a:p>
          <a:p>
            <a:pPr marL="0" indent="0">
              <a:buNone/>
            </a:pPr>
            <a:endParaRPr lang="en-US" sz="1500" dirty="0"/>
          </a:p>
          <a:p>
            <a:pPr marL="0" indent="0">
              <a:spcBef>
                <a:spcPts val="414"/>
              </a:spcBef>
              <a:buNone/>
            </a:pPr>
            <a:r>
              <a:rPr lang="en-US" sz="3600" dirty="0">
                <a:solidFill>
                  <a:srgbClr val="00B050"/>
                </a:solidFill>
              </a:rPr>
              <a:t>34% </a:t>
            </a:r>
            <a:r>
              <a:rPr lang="en-US" sz="2700" dirty="0"/>
              <a:t>@</a:t>
            </a:r>
            <a:r>
              <a:rPr lang="en-US" sz="2700" b="1" dirty="0">
                <a:solidFill>
                  <a:srgbClr val="0070C0"/>
                </a:solidFill>
              </a:rPr>
              <a:t>ca4H</a:t>
            </a:r>
          </a:p>
          <a:p>
            <a:pPr marL="0" indent="0">
              <a:buNone/>
            </a:pPr>
            <a:endParaRPr lang="en-US" sz="1500" dirty="0"/>
          </a:p>
          <a:p>
            <a:pPr marL="0" indent="0">
              <a:spcBef>
                <a:spcPts val="414"/>
              </a:spcBef>
              <a:buNone/>
            </a:pPr>
            <a:r>
              <a:rPr lang="en-US" sz="3600" dirty="0">
                <a:solidFill>
                  <a:srgbClr val="00B050"/>
                </a:solidFill>
              </a:rPr>
              <a:t>25% </a:t>
            </a:r>
            <a:r>
              <a:rPr lang="en-US" sz="2700" dirty="0"/>
              <a:t>@</a:t>
            </a:r>
            <a:r>
              <a:rPr lang="en-US" sz="2700" b="1" dirty="0">
                <a:solidFill>
                  <a:srgbClr val="0070C0"/>
                </a:solidFill>
              </a:rPr>
              <a:t>California4H</a:t>
            </a:r>
          </a:p>
          <a:p>
            <a:pPr marL="0" indent="0">
              <a:buNone/>
            </a:pPr>
            <a:endParaRPr lang="en-US" sz="2700" dirty="0"/>
          </a:p>
        </p:txBody>
      </p:sp>
      <p:pic>
        <p:nvPicPr>
          <p:cNvPr id="5" name="Picture 4"/>
          <p:cNvPicPr>
            <a:picLocks noChangeAspect="1"/>
          </p:cNvPicPr>
          <p:nvPr/>
        </p:nvPicPr>
        <p:blipFill>
          <a:blip r:embed="rId3"/>
          <a:stretch>
            <a:fillRect/>
          </a:stretch>
        </p:blipFill>
        <p:spPr>
          <a:xfrm>
            <a:off x="938595" y="2093602"/>
            <a:ext cx="506966" cy="506966"/>
          </a:xfrm>
          <a:prstGeom prst="rect">
            <a:avLst/>
          </a:prstGeom>
        </p:spPr>
      </p:pic>
      <p:sp>
        <p:nvSpPr>
          <p:cNvPr id="6" name="TextBox 5"/>
          <p:cNvSpPr txBox="1"/>
          <p:nvPr/>
        </p:nvSpPr>
        <p:spPr>
          <a:xfrm>
            <a:off x="876063" y="4697318"/>
            <a:ext cx="4215917" cy="369332"/>
          </a:xfrm>
          <a:prstGeom prst="rect">
            <a:avLst/>
          </a:prstGeom>
          <a:noFill/>
        </p:spPr>
        <p:txBody>
          <a:bodyPr wrap="square" rtlCol="0">
            <a:spAutoFit/>
          </a:bodyPr>
          <a:lstStyle/>
          <a:p>
            <a:r>
              <a:rPr lang="en-US" sz="900" dirty="0"/>
              <a:t>Source: Pew Research Center, Internet Project September combined Omnibus Survey, Sept. 11-14, 2014 and Sept. 18-21, 2014.</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063" y="2940426"/>
            <a:ext cx="634412" cy="634412"/>
          </a:xfrm>
          <a:prstGeom prst="rect">
            <a:avLst/>
          </a:prstGeom>
        </p:spPr>
      </p:pic>
      <p:pic>
        <p:nvPicPr>
          <p:cNvPr id="8" name="Picture 7"/>
          <p:cNvPicPr>
            <a:picLocks noChangeAspect="1"/>
          </p:cNvPicPr>
          <p:nvPr/>
        </p:nvPicPr>
        <p:blipFill>
          <a:blip r:embed="rId5"/>
          <a:stretch>
            <a:fillRect/>
          </a:stretch>
        </p:blipFill>
        <p:spPr>
          <a:xfrm>
            <a:off x="916403" y="3826280"/>
            <a:ext cx="594072" cy="594072"/>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57128" y="3478920"/>
            <a:ext cx="2640464" cy="1587730"/>
          </a:xfrm>
          <a:prstGeom prst="rect">
            <a:avLst/>
          </a:prstGeom>
        </p:spPr>
      </p:pic>
    </p:spTree>
    <p:extLst>
      <p:ext uri="{BB962C8B-B14F-4D97-AF65-F5344CB8AC3E}">
        <p14:creationId xmlns:p14="http://schemas.microsoft.com/office/powerpoint/2010/main" val="35714635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4"/>
          <p:cNvSpPr>
            <a:spLocks noGrp="1"/>
          </p:cNvSpPr>
          <p:nvPr>
            <p:ph type="title"/>
          </p:nvPr>
        </p:nvSpPr>
        <p:spPr>
          <a:xfrm>
            <a:off x="338328" y="665216"/>
            <a:ext cx="8467344" cy="2025119"/>
          </a:xfrm>
        </p:spPr>
        <p:txBody>
          <a:bodyPr>
            <a:noAutofit/>
          </a:bodyPr>
          <a:lstStyle/>
          <a:p>
            <a:r>
              <a:rPr lang="es-MX" sz="3600" dirty="0" err="1" smtClean="0">
                <a:solidFill>
                  <a:srgbClr val="0070C0"/>
                </a:solidFill>
                <a:latin typeface="Calibri" charset="0"/>
              </a:rPr>
              <a:t>Bilingual</a:t>
            </a:r>
            <a:r>
              <a:rPr lang="es-MX" sz="3600" dirty="0" smtClean="0">
                <a:solidFill>
                  <a:srgbClr val="0070C0"/>
                </a:solidFill>
                <a:latin typeface="Calibri" charset="0"/>
              </a:rPr>
              <a:t> </a:t>
            </a:r>
            <a:r>
              <a:rPr lang="es-MX" sz="3600" dirty="0" err="1" smtClean="0">
                <a:solidFill>
                  <a:srgbClr val="0070C0"/>
                </a:solidFill>
                <a:latin typeface="Calibri" charset="0"/>
              </a:rPr>
              <a:t>presentations</a:t>
            </a:r>
            <a:r>
              <a:rPr lang="es-MX" sz="3600" dirty="0" smtClean="0">
                <a:solidFill>
                  <a:srgbClr val="0070C0"/>
                </a:solidFill>
                <a:latin typeface="Calibri" charset="0"/>
              </a:rPr>
              <a:t> </a:t>
            </a:r>
            <a:br>
              <a:rPr lang="es-MX" sz="3600" dirty="0" smtClean="0">
                <a:solidFill>
                  <a:srgbClr val="0070C0"/>
                </a:solidFill>
                <a:latin typeface="Calibri" charset="0"/>
              </a:rPr>
            </a:br>
            <a:r>
              <a:rPr lang="es-MX" sz="3600" dirty="0" smtClean="0">
                <a:solidFill>
                  <a:srgbClr val="0070C0"/>
                </a:solidFill>
                <a:latin typeface="Calibri" charset="0"/>
              </a:rPr>
              <a:t>4-H, Formando líderes</a:t>
            </a:r>
            <a:r>
              <a:rPr lang="en-US" sz="3600" dirty="0" smtClean="0">
                <a:solidFill>
                  <a:srgbClr val="0070C0"/>
                </a:solidFill>
              </a:rPr>
              <a:t> / </a:t>
            </a:r>
            <a:r>
              <a:rPr lang="en-US" sz="3600" dirty="0" smtClean="0"/>
              <a:t/>
            </a:r>
            <a:br>
              <a:rPr lang="en-US" sz="3600" dirty="0" smtClean="0"/>
            </a:br>
            <a:r>
              <a:rPr lang="en-US" sz="3600" dirty="0" smtClean="0">
                <a:solidFill>
                  <a:srgbClr val="009900"/>
                </a:solidFill>
              </a:rPr>
              <a:t>4-H</a:t>
            </a:r>
            <a:r>
              <a:rPr lang="en-US" sz="3600" dirty="0">
                <a:solidFill>
                  <a:srgbClr val="009900"/>
                </a:solidFill>
              </a:rPr>
              <a:t>, </a:t>
            </a:r>
            <a:r>
              <a:rPr lang="en-US" sz="3600" dirty="0" smtClean="0">
                <a:solidFill>
                  <a:srgbClr val="009900"/>
                </a:solidFill>
              </a:rPr>
              <a:t>Developing leaders</a:t>
            </a:r>
            <a:endParaRPr lang="es-MX" sz="1400" dirty="0">
              <a:latin typeface="Calibri" charset="0"/>
            </a:endParaRPr>
          </a:p>
        </p:txBody>
      </p:sp>
      <p:pic>
        <p:nvPicPr>
          <p:cNvPr id="5" name="4 Marcador de contenido"/>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133600" y="2690335"/>
            <a:ext cx="3750129" cy="2484460"/>
          </a:xfrm>
        </p:spPr>
      </p:pic>
    </p:spTree>
    <p:extLst>
      <p:ext uri="{BB962C8B-B14F-4D97-AF65-F5344CB8AC3E}">
        <p14:creationId xmlns:p14="http://schemas.microsoft.com/office/powerpoint/2010/main" val="18134986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2438400"/>
            <a:ext cx="4740399" cy="923330"/>
          </a:xfrm>
          <a:prstGeom prst="rect">
            <a:avLst/>
          </a:prstGeom>
          <a:noFill/>
        </p:spPr>
        <p:txBody>
          <a:bodyPr wrap="square" rtlCol="0">
            <a:spAutoFit/>
          </a:bodyPr>
          <a:lstStyle/>
          <a:p>
            <a:r>
              <a:rPr lang="en-US" sz="5400" b="1" dirty="0" smtClean="0">
                <a:solidFill>
                  <a:srgbClr val="00B050"/>
                </a:solidFill>
              </a:rPr>
              <a:t>W</a:t>
            </a:r>
            <a:r>
              <a:rPr lang="en-US" sz="5400" dirty="0" smtClean="0">
                <a:solidFill>
                  <a:srgbClr val="0070C0"/>
                </a:solidFill>
              </a:rPr>
              <a:t>hat is next?</a:t>
            </a:r>
            <a:endParaRPr lang="es-MX" sz="5400" dirty="0">
              <a:solidFill>
                <a:srgbClr val="0070C0"/>
              </a:solidFill>
            </a:endParaRPr>
          </a:p>
        </p:txBody>
      </p:sp>
    </p:spTree>
    <p:extLst>
      <p:ext uri="{BB962C8B-B14F-4D97-AF65-F5344CB8AC3E}">
        <p14:creationId xmlns:p14="http://schemas.microsoft.com/office/powerpoint/2010/main" val="5206598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Grp="1" noChangeAspect="1" noChangeArrowheads="1"/>
          </p:cNvPicPr>
          <p:nvPr>
            <p:ph idx="1"/>
          </p:nvPr>
        </p:nvPicPr>
        <p:blipFill>
          <a:blip r:embed="rId2" cstate="print"/>
          <a:srcRect/>
          <a:stretch>
            <a:fillRect/>
          </a:stretch>
        </p:blipFill>
        <p:spPr bwMode="auto">
          <a:xfrm>
            <a:off x="533400" y="914400"/>
            <a:ext cx="7686831" cy="4552395"/>
          </a:xfrm>
          <a:prstGeom prst="rect">
            <a:avLst/>
          </a:prstGeom>
          <a:noFill/>
          <a:ln w="9525">
            <a:noFill/>
            <a:miter lim="800000"/>
            <a:headEnd/>
            <a:tailEnd/>
          </a:ln>
        </p:spPr>
      </p:pic>
      <p:sp>
        <p:nvSpPr>
          <p:cNvPr id="14" name="Right Arrow 13"/>
          <p:cNvSpPr/>
          <p:nvPr/>
        </p:nvSpPr>
        <p:spPr>
          <a:xfrm>
            <a:off x="2819400" y="4038600"/>
            <a:ext cx="4419599" cy="1752600"/>
          </a:xfrm>
          <a:prstGeom prst="rightArrow">
            <a:avLst/>
          </a:prstGeom>
          <a:solidFill>
            <a:srgbClr val="00B05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Move at </a:t>
            </a:r>
            <a:r>
              <a:rPr lang="en-US" b="1" dirty="0"/>
              <a:t> </a:t>
            </a:r>
            <a:r>
              <a:rPr lang="en-US" b="1" dirty="0" smtClean="0"/>
              <a:t>least to the acceptance level of the continuum</a:t>
            </a:r>
            <a:endParaRPr lang="en-US" b="1" dirty="0"/>
          </a:p>
        </p:txBody>
      </p:sp>
      <p:sp>
        <p:nvSpPr>
          <p:cNvPr id="3" name="TextBox 2"/>
          <p:cNvSpPr txBox="1"/>
          <p:nvPr/>
        </p:nvSpPr>
        <p:spPr>
          <a:xfrm>
            <a:off x="0" y="488478"/>
            <a:ext cx="8839200" cy="769441"/>
          </a:xfrm>
          <a:prstGeom prst="rect">
            <a:avLst/>
          </a:prstGeom>
          <a:noFill/>
        </p:spPr>
        <p:txBody>
          <a:bodyPr wrap="square" rtlCol="0">
            <a:spAutoFit/>
          </a:bodyPr>
          <a:lstStyle/>
          <a:p>
            <a:pPr algn="ctr"/>
            <a:r>
              <a:rPr lang="en-US" sz="4400" b="1" dirty="0">
                <a:solidFill>
                  <a:srgbClr val="0070C0"/>
                </a:solidFill>
              </a:rPr>
              <a:t>1. Set a GOAL</a:t>
            </a:r>
          </a:p>
        </p:txBody>
      </p:sp>
    </p:spTree>
    <p:extLst>
      <p:ext uri="{BB962C8B-B14F-4D97-AF65-F5344CB8AC3E}">
        <p14:creationId xmlns:p14="http://schemas.microsoft.com/office/powerpoint/2010/main" val="3061197016"/>
      </p:ext>
    </p:extLst>
  </p:cSld>
  <p:clrMapOvr>
    <a:masterClrMapping/>
  </p:clrMapOvr>
  <p:transition spd="slow">
    <p:push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
            </a:r>
            <a:br>
              <a:rPr lang="en-US" b="1" dirty="0" smtClean="0">
                <a:solidFill>
                  <a:srgbClr val="0070C0"/>
                </a:solidFill>
              </a:rPr>
            </a:br>
            <a:r>
              <a:rPr lang="en-US" b="1" dirty="0">
                <a:solidFill>
                  <a:srgbClr val="0070C0"/>
                </a:solidFill>
              </a:rPr>
              <a:t/>
            </a:r>
            <a:br>
              <a:rPr lang="en-US" b="1" dirty="0">
                <a:solidFill>
                  <a:srgbClr val="0070C0"/>
                </a:solidFill>
              </a:rPr>
            </a:br>
            <a:r>
              <a:rPr lang="en-US" b="1" dirty="0" smtClean="0">
                <a:solidFill>
                  <a:srgbClr val="0070C0"/>
                </a:solidFill>
              </a:rPr>
              <a:t/>
            </a:r>
            <a:br>
              <a:rPr lang="en-US" b="1" dirty="0" smtClean="0">
                <a:solidFill>
                  <a:srgbClr val="0070C0"/>
                </a:solidFill>
              </a:rPr>
            </a:br>
            <a:r>
              <a:rPr lang="en-US" b="1" dirty="0">
                <a:solidFill>
                  <a:srgbClr val="0070C0"/>
                </a:solidFill>
              </a:rPr>
              <a:t/>
            </a:r>
            <a:br>
              <a:rPr lang="en-US" b="1" dirty="0">
                <a:solidFill>
                  <a:srgbClr val="0070C0"/>
                </a:solidFill>
              </a:rPr>
            </a:br>
            <a:r>
              <a:rPr lang="en-US" b="1" dirty="0" smtClean="0">
                <a:solidFill>
                  <a:srgbClr val="0070C0"/>
                </a:solidFill>
              </a:rPr>
              <a:t/>
            </a:r>
            <a:br>
              <a:rPr lang="en-US" b="1" dirty="0" smtClean="0">
                <a:solidFill>
                  <a:srgbClr val="0070C0"/>
                </a:solidFill>
              </a:rPr>
            </a:br>
            <a:r>
              <a:rPr lang="en-US" b="1" dirty="0">
                <a:solidFill>
                  <a:srgbClr val="0070C0"/>
                </a:solidFill>
              </a:rPr>
              <a:t/>
            </a:r>
            <a:br>
              <a:rPr lang="en-US" b="1" dirty="0">
                <a:solidFill>
                  <a:srgbClr val="0070C0"/>
                </a:solidFill>
              </a:rPr>
            </a:br>
            <a:r>
              <a:rPr lang="en-US" b="1" dirty="0" smtClean="0">
                <a:solidFill>
                  <a:srgbClr val="0070C0"/>
                </a:solidFill>
              </a:rPr>
              <a:t/>
            </a:r>
            <a:br>
              <a:rPr lang="en-US" b="1" dirty="0" smtClean="0">
                <a:solidFill>
                  <a:srgbClr val="0070C0"/>
                </a:solidFill>
              </a:rPr>
            </a:br>
            <a:r>
              <a:rPr lang="en-US" b="1" dirty="0" smtClean="0">
                <a:solidFill>
                  <a:srgbClr val="0070C0"/>
                </a:solidFill>
              </a:rPr>
              <a:t>2. </a:t>
            </a:r>
            <a:r>
              <a:rPr lang="en-US" b="1" dirty="0" smtClean="0">
                <a:solidFill>
                  <a:srgbClr val="00B050"/>
                </a:solidFill>
              </a:rPr>
              <a:t>I</a:t>
            </a:r>
            <a:r>
              <a:rPr lang="en-US" b="1" dirty="0" smtClean="0">
                <a:solidFill>
                  <a:srgbClr val="0070C0"/>
                </a:solidFill>
              </a:rPr>
              <a:t>dentify where </a:t>
            </a:r>
            <a:r>
              <a:rPr lang="en-US" b="1" dirty="0" smtClean="0">
                <a:solidFill>
                  <a:srgbClr val="00B050"/>
                </a:solidFill>
              </a:rPr>
              <a:t>YOU</a:t>
            </a:r>
            <a:r>
              <a:rPr lang="en-US" b="1" dirty="0" smtClean="0">
                <a:solidFill>
                  <a:srgbClr val="0070C0"/>
                </a:solidFill>
              </a:rPr>
              <a:t> are</a:t>
            </a:r>
            <a:endParaRPr lang="es-MX" b="1" dirty="0">
              <a:solidFill>
                <a:srgbClr val="0070C0"/>
              </a:solidFill>
            </a:endParaRPr>
          </a:p>
        </p:txBody>
      </p:sp>
    </p:spTree>
    <p:extLst>
      <p:ext uri="{BB962C8B-B14F-4D97-AF65-F5344CB8AC3E}">
        <p14:creationId xmlns:p14="http://schemas.microsoft.com/office/powerpoint/2010/main" val="38099818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6600"/>
                </a:solidFill>
              </a:rPr>
              <a:t/>
            </a:r>
            <a:br>
              <a:rPr lang="en-US" b="1" dirty="0" smtClean="0">
                <a:solidFill>
                  <a:srgbClr val="FF6600"/>
                </a:solidFill>
              </a:rPr>
            </a:br>
            <a:r>
              <a:rPr lang="en-US" b="1" dirty="0" smtClean="0">
                <a:solidFill>
                  <a:srgbClr val="0070C0"/>
                </a:solidFill>
              </a:rPr>
              <a:t>IDI </a:t>
            </a:r>
            <a:r>
              <a:rPr lang="en-US" b="1" dirty="0" smtClean="0">
                <a:solidFill>
                  <a:srgbClr val="00B050"/>
                </a:solidFill>
              </a:rPr>
              <a:t>O</a:t>
            </a:r>
            <a:r>
              <a:rPr lang="en-US" b="1" dirty="0" smtClean="0">
                <a:solidFill>
                  <a:srgbClr val="0070C0"/>
                </a:solidFill>
              </a:rPr>
              <a:t>rientations</a:t>
            </a:r>
            <a:br>
              <a:rPr lang="en-US" b="1" dirty="0" smtClean="0">
                <a:solidFill>
                  <a:srgbClr val="0070C0"/>
                </a:solidFill>
              </a:rPr>
            </a:br>
            <a:r>
              <a:rPr lang="en-US" b="1" dirty="0" smtClean="0">
                <a:solidFill>
                  <a:srgbClr val="00B050"/>
                </a:solidFill>
              </a:rPr>
              <a:t>D</a:t>
            </a:r>
            <a:r>
              <a:rPr lang="en-US" b="1" dirty="0" smtClean="0">
                <a:solidFill>
                  <a:srgbClr val="0070C0"/>
                </a:solidFill>
              </a:rPr>
              <a:t>enial</a:t>
            </a:r>
            <a:endParaRPr lang="en-US" sz="3100" dirty="0">
              <a:solidFill>
                <a:srgbClr val="0070C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solidFill>
                  <a:srgbClr val="0070C0"/>
                </a:solidFill>
              </a:rPr>
              <a:t>	</a:t>
            </a:r>
          </a:p>
          <a:p>
            <a:pPr marL="0" indent="0">
              <a:buNone/>
            </a:pPr>
            <a:r>
              <a:rPr lang="en-US" dirty="0" smtClean="0">
                <a:solidFill>
                  <a:srgbClr val="0070C0"/>
                </a:solidFill>
              </a:rPr>
              <a:t>We do not need to change anything.</a:t>
            </a:r>
          </a:p>
          <a:p>
            <a:pPr marL="0" indent="0">
              <a:buNone/>
            </a:pPr>
            <a:endParaRPr lang="en-US" dirty="0" smtClean="0">
              <a:solidFill>
                <a:srgbClr val="0070C0"/>
              </a:solidFill>
            </a:endParaRPr>
          </a:p>
          <a:p>
            <a:pPr marL="0" indent="0">
              <a:buNone/>
            </a:pPr>
            <a:r>
              <a:rPr lang="en-US" dirty="0" smtClean="0">
                <a:solidFill>
                  <a:srgbClr val="0070C0"/>
                </a:solidFill>
              </a:rPr>
              <a:t>I hugged a colleague at work from a different culture, and it felt awkward. </a:t>
            </a:r>
          </a:p>
          <a:p>
            <a:pPr marL="0" indent="0">
              <a:buNone/>
            </a:pPr>
            <a:endParaRPr lang="en-US" dirty="0" smtClean="0">
              <a:solidFill>
                <a:srgbClr val="0070C0"/>
              </a:solidFill>
            </a:endParaRPr>
          </a:p>
          <a:p>
            <a:pPr marL="0" indent="0">
              <a:buNone/>
            </a:pPr>
            <a:r>
              <a:rPr lang="en-US" dirty="0" smtClean="0">
                <a:solidFill>
                  <a:srgbClr val="0070C0"/>
                </a:solidFill>
              </a:rPr>
              <a:t>Have visited Europe</a:t>
            </a:r>
            <a:r>
              <a:rPr lang="en-US" dirty="0">
                <a:solidFill>
                  <a:srgbClr val="0070C0"/>
                </a:solidFill>
              </a:rPr>
              <a:t> </a:t>
            </a:r>
            <a:r>
              <a:rPr lang="en-US" dirty="0" smtClean="0">
                <a:solidFill>
                  <a:srgbClr val="0070C0"/>
                </a:solidFill>
              </a:rPr>
              <a:t>and Mexico a couple of times. I can handle cultural differences.</a:t>
            </a:r>
          </a:p>
          <a:p>
            <a:endParaRPr lang="en-US" dirty="0"/>
          </a:p>
        </p:txBody>
      </p:sp>
    </p:spTree>
    <p:extLst>
      <p:ext uri="{BB962C8B-B14F-4D97-AF65-F5344CB8AC3E}">
        <p14:creationId xmlns:p14="http://schemas.microsoft.com/office/powerpoint/2010/main" val="12671266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D</a:t>
            </a:r>
            <a:r>
              <a:rPr lang="en-US" b="1" dirty="0" smtClean="0">
                <a:solidFill>
                  <a:srgbClr val="0070C0"/>
                </a:solidFill>
              </a:rPr>
              <a:t>enial </a:t>
            </a:r>
            <a:endParaRPr lang="es-MX" b="1" dirty="0">
              <a:solidFill>
                <a:srgbClr val="0070C0"/>
              </a:solidFill>
            </a:endParaRPr>
          </a:p>
        </p:txBody>
      </p:sp>
      <p:sp>
        <p:nvSpPr>
          <p:cNvPr id="3" name="Content Placeholder 2"/>
          <p:cNvSpPr>
            <a:spLocks noGrp="1"/>
          </p:cNvSpPr>
          <p:nvPr>
            <p:ph idx="1"/>
          </p:nvPr>
        </p:nvSpPr>
        <p:spPr>
          <a:xfrm>
            <a:off x="609600" y="1219200"/>
            <a:ext cx="8077200" cy="4197350"/>
          </a:xfrm>
        </p:spPr>
        <p:txBody>
          <a:bodyPr/>
          <a:lstStyle/>
          <a:p>
            <a:endParaRPr lang="en-US" sz="1600" dirty="0" smtClean="0">
              <a:solidFill>
                <a:srgbClr val="0070C0"/>
              </a:solidFill>
            </a:endParaRPr>
          </a:p>
          <a:p>
            <a:r>
              <a:rPr lang="en-US" sz="2400" dirty="0" smtClean="0">
                <a:solidFill>
                  <a:srgbClr val="0070C0"/>
                </a:solidFill>
              </a:rPr>
              <a:t>I have been working </a:t>
            </a:r>
            <a:r>
              <a:rPr lang="en-US" sz="2400" dirty="0">
                <a:solidFill>
                  <a:srgbClr val="0070C0"/>
                </a:solidFill>
              </a:rPr>
              <a:t>with the public for 20+ </a:t>
            </a:r>
            <a:r>
              <a:rPr lang="en-US" sz="2400" dirty="0" smtClean="0">
                <a:solidFill>
                  <a:srgbClr val="0070C0"/>
                </a:solidFill>
              </a:rPr>
              <a:t>years, there’s no big differences</a:t>
            </a:r>
          </a:p>
          <a:p>
            <a:pPr marL="0" indent="0">
              <a:buNone/>
            </a:pPr>
            <a:endParaRPr lang="en-US" sz="2400" dirty="0" smtClean="0">
              <a:solidFill>
                <a:srgbClr val="0070C0"/>
              </a:solidFill>
            </a:endParaRPr>
          </a:p>
          <a:p>
            <a:r>
              <a:rPr lang="en-US" sz="2400" dirty="0">
                <a:solidFill>
                  <a:srgbClr val="0070C0"/>
                </a:solidFill>
              </a:rPr>
              <a:t>The area I work </a:t>
            </a:r>
            <a:r>
              <a:rPr lang="en-US" sz="2400" dirty="0" smtClean="0">
                <a:solidFill>
                  <a:srgbClr val="0070C0"/>
                </a:solidFill>
              </a:rPr>
              <a:t>in, is </a:t>
            </a:r>
            <a:r>
              <a:rPr lang="en-US" sz="2400" dirty="0">
                <a:solidFill>
                  <a:srgbClr val="0070C0"/>
                </a:solidFill>
              </a:rPr>
              <a:t>not very culturally </a:t>
            </a:r>
            <a:r>
              <a:rPr lang="en-US" sz="2400" dirty="0" smtClean="0">
                <a:solidFill>
                  <a:srgbClr val="0070C0"/>
                </a:solidFill>
              </a:rPr>
              <a:t>diverse</a:t>
            </a:r>
          </a:p>
          <a:p>
            <a:pPr marL="0" indent="0">
              <a:buNone/>
            </a:pPr>
            <a:endParaRPr lang="en-US" sz="2400" dirty="0" smtClean="0">
              <a:solidFill>
                <a:srgbClr val="0070C0"/>
              </a:solidFill>
            </a:endParaRPr>
          </a:p>
          <a:p>
            <a:r>
              <a:rPr lang="en-US" sz="2400" dirty="0">
                <a:solidFill>
                  <a:srgbClr val="0070C0"/>
                </a:solidFill>
              </a:rPr>
              <a:t>I don't think I have challenges regarding culture with coworkers. I think getting to know all </a:t>
            </a:r>
            <a:r>
              <a:rPr lang="en-US" sz="2400" dirty="0" smtClean="0">
                <a:solidFill>
                  <a:srgbClr val="0070C0"/>
                </a:solidFill>
              </a:rPr>
              <a:t>my coworkers is a  challenge </a:t>
            </a:r>
            <a:r>
              <a:rPr lang="en-US" sz="2400" dirty="0">
                <a:solidFill>
                  <a:srgbClr val="0070C0"/>
                </a:solidFill>
              </a:rPr>
              <a:t>and that is not impacted by culture in my </a:t>
            </a:r>
            <a:r>
              <a:rPr lang="en-US" sz="2400" dirty="0" smtClean="0">
                <a:solidFill>
                  <a:srgbClr val="0070C0"/>
                </a:solidFill>
              </a:rPr>
              <a:t>opinion</a:t>
            </a:r>
          </a:p>
          <a:p>
            <a:endParaRPr lang="es-MX" sz="2000" i="1" dirty="0">
              <a:solidFill>
                <a:srgbClr val="0070C0"/>
              </a:solidFill>
            </a:endParaRPr>
          </a:p>
        </p:txBody>
      </p:sp>
    </p:spTree>
    <p:extLst>
      <p:ext uri="{BB962C8B-B14F-4D97-AF65-F5344CB8AC3E}">
        <p14:creationId xmlns:p14="http://schemas.microsoft.com/office/powerpoint/2010/main" val="33675721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25000" lnSpcReduction="20000"/>
          </a:bodyPr>
          <a:lstStyle/>
          <a:p>
            <a:pPr marL="0" indent="0">
              <a:buNone/>
            </a:pPr>
            <a:endParaRPr lang="en-US" dirty="0"/>
          </a:p>
          <a:p>
            <a:pPr marL="0" indent="0">
              <a:buNone/>
            </a:pPr>
            <a:endParaRPr lang="en-US" dirty="0"/>
          </a:p>
          <a:p>
            <a:r>
              <a:rPr lang="en-US" sz="8000" dirty="0" smtClean="0">
                <a:solidFill>
                  <a:srgbClr val="0070C0"/>
                </a:solidFill>
              </a:rPr>
              <a:t>They are not part </a:t>
            </a:r>
            <a:r>
              <a:rPr lang="en-US" sz="8000" dirty="0">
                <a:solidFill>
                  <a:srgbClr val="0070C0"/>
                </a:solidFill>
              </a:rPr>
              <a:t>of the group, they are what they are and I am </a:t>
            </a:r>
            <a:r>
              <a:rPr lang="en-US" sz="8000" dirty="0" smtClean="0">
                <a:solidFill>
                  <a:srgbClr val="0070C0"/>
                </a:solidFill>
              </a:rPr>
              <a:t>who </a:t>
            </a:r>
            <a:r>
              <a:rPr lang="en-US" sz="8000" dirty="0">
                <a:solidFill>
                  <a:srgbClr val="0070C0"/>
                </a:solidFill>
              </a:rPr>
              <a:t>I </a:t>
            </a:r>
            <a:r>
              <a:rPr lang="en-US" sz="8000" dirty="0" smtClean="0">
                <a:solidFill>
                  <a:srgbClr val="0070C0"/>
                </a:solidFill>
              </a:rPr>
              <a:t>am</a:t>
            </a:r>
          </a:p>
          <a:p>
            <a:pPr marL="0" indent="0">
              <a:buNone/>
            </a:pPr>
            <a:endParaRPr lang="en-US" sz="8000" dirty="0">
              <a:solidFill>
                <a:srgbClr val="0070C0"/>
              </a:solidFill>
            </a:endParaRPr>
          </a:p>
          <a:p>
            <a:r>
              <a:rPr lang="en-US" sz="8000" dirty="0" smtClean="0">
                <a:solidFill>
                  <a:srgbClr val="0070C0"/>
                </a:solidFill>
              </a:rPr>
              <a:t>I can relate to another culture just knowing what </a:t>
            </a:r>
            <a:r>
              <a:rPr lang="en-US" sz="8000" dirty="0">
                <a:solidFill>
                  <a:srgbClr val="0070C0"/>
                </a:solidFill>
              </a:rPr>
              <a:t>is right and wrong </a:t>
            </a:r>
            <a:endParaRPr lang="en-US" sz="8000" dirty="0" smtClean="0">
              <a:solidFill>
                <a:srgbClr val="0070C0"/>
              </a:solidFill>
            </a:endParaRPr>
          </a:p>
          <a:p>
            <a:pPr marL="0" indent="0">
              <a:buNone/>
            </a:pPr>
            <a:endParaRPr lang="en-US" sz="8000" dirty="0">
              <a:solidFill>
                <a:srgbClr val="0070C0"/>
              </a:solidFill>
            </a:endParaRPr>
          </a:p>
          <a:p>
            <a:r>
              <a:rPr lang="en-US" sz="8000" dirty="0" smtClean="0">
                <a:solidFill>
                  <a:srgbClr val="0070C0"/>
                </a:solidFill>
              </a:rPr>
              <a:t>They </a:t>
            </a:r>
            <a:r>
              <a:rPr lang="en-US" sz="8000" dirty="0">
                <a:solidFill>
                  <a:srgbClr val="0070C0"/>
                </a:solidFill>
              </a:rPr>
              <a:t>have a Superiority </a:t>
            </a:r>
            <a:r>
              <a:rPr lang="en-US" sz="8000" dirty="0" smtClean="0">
                <a:solidFill>
                  <a:srgbClr val="0070C0"/>
                </a:solidFill>
              </a:rPr>
              <a:t>complex.</a:t>
            </a:r>
            <a:r>
              <a:rPr lang="en-US" sz="8000" dirty="0">
                <a:solidFill>
                  <a:srgbClr val="0070C0"/>
                </a:solidFill>
              </a:rPr>
              <a:t> Historically the other culture has always felt </a:t>
            </a:r>
            <a:r>
              <a:rPr lang="en-US" sz="8000" dirty="0" smtClean="0">
                <a:solidFill>
                  <a:srgbClr val="0070C0"/>
                </a:solidFill>
              </a:rPr>
              <a:t>superior</a:t>
            </a:r>
          </a:p>
          <a:p>
            <a:pPr marL="0" indent="0">
              <a:buNone/>
            </a:pPr>
            <a:endParaRPr lang="en-US" sz="8000" dirty="0">
              <a:solidFill>
                <a:srgbClr val="0070C0"/>
              </a:solidFill>
            </a:endParaRPr>
          </a:p>
          <a:p>
            <a:r>
              <a:rPr lang="en-US" sz="8000" dirty="0" smtClean="0">
                <a:solidFill>
                  <a:srgbClr val="0070C0"/>
                </a:solidFill>
              </a:rPr>
              <a:t>I </a:t>
            </a:r>
            <a:r>
              <a:rPr lang="en-US" sz="8000" dirty="0">
                <a:solidFill>
                  <a:srgbClr val="0070C0"/>
                </a:solidFill>
              </a:rPr>
              <a:t>am always nice to </a:t>
            </a:r>
            <a:r>
              <a:rPr lang="en-US" sz="8000" dirty="0" smtClean="0">
                <a:solidFill>
                  <a:srgbClr val="0070C0"/>
                </a:solidFill>
              </a:rPr>
              <a:t>them</a:t>
            </a:r>
          </a:p>
          <a:p>
            <a:endParaRPr lang="en-US" sz="8000" dirty="0">
              <a:solidFill>
                <a:srgbClr val="0070C0"/>
              </a:solidFill>
            </a:endParaRPr>
          </a:p>
          <a:p>
            <a:r>
              <a:rPr lang="en-US" sz="8000" dirty="0" smtClean="0">
                <a:solidFill>
                  <a:srgbClr val="0070C0"/>
                </a:solidFill>
              </a:rPr>
              <a:t>My culture is the best in the word, I never going to be like them. </a:t>
            </a:r>
          </a:p>
          <a:p>
            <a:endParaRPr lang="en-US" sz="8000" dirty="0">
              <a:solidFill>
                <a:srgbClr val="0070C0"/>
              </a:solidFill>
            </a:endParaRPr>
          </a:p>
          <a:p>
            <a:pPr marL="0" indent="0">
              <a:buNone/>
            </a:pPr>
            <a:endParaRPr lang="en-US" sz="8000" dirty="0">
              <a:solidFill>
                <a:srgbClr val="0070C0"/>
              </a:solidFill>
            </a:endParaRPr>
          </a:p>
          <a:p>
            <a:pPr marL="0" indent="0">
              <a:buNone/>
            </a:pPr>
            <a:r>
              <a:rPr lang="en-US" sz="6400" dirty="0" smtClean="0">
                <a:solidFill>
                  <a:srgbClr val="0070C0"/>
                </a:solidFill>
              </a:rPr>
              <a:t> </a:t>
            </a:r>
          </a:p>
        </p:txBody>
      </p:sp>
      <p:sp>
        <p:nvSpPr>
          <p:cNvPr id="7" name="Title 6"/>
          <p:cNvSpPr>
            <a:spLocks noGrp="1"/>
          </p:cNvSpPr>
          <p:nvPr>
            <p:ph type="title"/>
          </p:nvPr>
        </p:nvSpPr>
        <p:spPr/>
        <p:txBody>
          <a:bodyPr/>
          <a:lstStyle/>
          <a:p>
            <a:r>
              <a:rPr lang="en-US" b="1" dirty="0" smtClean="0">
                <a:solidFill>
                  <a:srgbClr val="00B050"/>
                </a:solidFill>
              </a:rPr>
              <a:t>P</a:t>
            </a:r>
            <a:r>
              <a:rPr lang="en-US" b="1" dirty="0" smtClean="0">
                <a:solidFill>
                  <a:srgbClr val="0070C0"/>
                </a:solidFill>
              </a:rPr>
              <a:t>olarization</a:t>
            </a:r>
            <a:endParaRPr lang="es-MX" b="1" dirty="0">
              <a:solidFill>
                <a:srgbClr val="0070C0"/>
              </a:solidFill>
            </a:endParaRPr>
          </a:p>
        </p:txBody>
      </p:sp>
    </p:spTree>
    <p:extLst>
      <p:ext uri="{BB962C8B-B14F-4D97-AF65-F5344CB8AC3E}">
        <p14:creationId xmlns:p14="http://schemas.microsoft.com/office/powerpoint/2010/main" val="2838812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ssets.pewresearch.org/wp-content/uploads/sites/12/2016/01/FT_16.01.25_NextAmerica_1965_2065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2928" y="304800"/>
            <a:ext cx="5415072" cy="5544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3598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B050"/>
                </a:solidFill>
              </a:rPr>
              <a:t>M</a:t>
            </a:r>
            <a:r>
              <a:rPr lang="en-US" dirty="0" smtClean="0">
                <a:solidFill>
                  <a:srgbClr val="0070C0"/>
                </a:solidFill>
              </a:rPr>
              <a:t>inimization</a:t>
            </a:r>
            <a:br>
              <a:rPr lang="en-US" dirty="0" smtClean="0">
                <a:solidFill>
                  <a:srgbClr val="0070C0"/>
                </a:solidFill>
              </a:rPr>
            </a:br>
            <a:endParaRPr lang="en-US" sz="2200" dirty="0">
              <a:solidFill>
                <a:srgbClr val="0070C0"/>
              </a:solidFill>
            </a:endParaRPr>
          </a:p>
        </p:txBody>
      </p:sp>
      <p:sp>
        <p:nvSpPr>
          <p:cNvPr id="3" name="Content Placeholder 2"/>
          <p:cNvSpPr>
            <a:spLocks noGrp="1"/>
          </p:cNvSpPr>
          <p:nvPr>
            <p:ph idx="1"/>
          </p:nvPr>
        </p:nvSpPr>
        <p:spPr>
          <a:xfrm>
            <a:off x="609600" y="990600"/>
            <a:ext cx="7924800" cy="4191000"/>
          </a:xfrm>
        </p:spPr>
        <p:txBody>
          <a:bodyPr>
            <a:normAutofit fontScale="25000" lnSpcReduction="20000"/>
          </a:bodyPr>
          <a:lstStyle/>
          <a:p>
            <a:pPr marL="0" indent="0">
              <a:buNone/>
            </a:pPr>
            <a:endParaRPr lang="en-US" b="1" dirty="0" smtClean="0">
              <a:solidFill>
                <a:srgbClr val="00B050"/>
              </a:solidFill>
              <a:latin typeface="+mj-lt"/>
            </a:endParaRPr>
          </a:p>
          <a:p>
            <a:r>
              <a:rPr lang="en-US" sz="7200" dirty="0" smtClean="0">
                <a:solidFill>
                  <a:srgbClr val="0070C0"/>
                </a:solidFill>
                <a:latin typeface="+mj-lt"/>
              </a:rPr>
              <a:t>We have a lot of things in common (more than I imagined)  </a:t>
            </a:r>
          </a:p>
          <a:p>
            <a:endParaRPr lang="en-US" sz="7200" dirty="0">
              <a:solidFill>
                <a:srgbClr val="0070C0"/>
              </a:solidFill>
              <a:latin typeface="+mj-lt"/>
            </a:endParaRPr>
          </a:p>
          <a:p>
            <a:r>
              <a:rPr lang="en-US" sz="7200" dirty="0" smtClean="0">
                <a:solidFill>
                  <a:srgbClr val="0070C0"/>
                </a:solidFill>
                <a:latin typeface="+mj-lt"/>
              </a:rPr>
              <a:t>I am glad I do not have to make a lot of  effort to fit in! We are the same!!!!!</a:t>
            </a:r>
          </a:p>
          <a:p>
            <a:endParaRPr lang="en-US" sz="7200" dirty="0" smtClean="0">
              <a:solidFill>
                <a:srgbClr val="0070C0"/>
              </a:solidFill>
              <a:latin typeface="+mj-lt"/>
            </a:endParaRPr>
          </a:p>
          <a:p>
            <a:r>
              <a:rPr lang="en-US" sz="7200" dirty="0" smtClean="0">
                <a:solidFill>
                  <a:srgbClr val="0070C0"/>
                </a:solidFill>
                <a:latin typeface="+mj-lt"/>
              </a:rPr>
              <a:t>I have the opportunity to interact with people from other cultures and I am finding out that we have a lot of things in common</a:t>
            </a:r>
          </a:p>
          <a:p>
            <a:endParaRPr lang="en-US" sz="7200" dirty="0" smtClean="0">
              <a:solidFill>
                <a:srgbClr val="0070C0"/>
              </a:solidFill>
              <a:latin typeface="+mj-lt"/>
            </a:endParaRPr>
          </a:p>
          <a:p>
            <a:r>
              <a:rPr lang="en-US" sz="7200" dirty="0" smtClean="0">
                <a:solidFill>
                  <a:srgbClr val="0070C0"/>
                </a:solidFill>
                <a:latin typeface="+mj-lt"/>
              </a:rPr>
              <a:t>I do not understand what the big deal is, dealing with different cultures is not that hard. We share so many things</a:t>
            </a:r>
          </a:p>
          <a:p>
            <a:pPr marL="0" indent="0">
              <a:buNone/>
            </a:pPr>
            <a:endParaRPr lang="en-US" sz="7200" dirty="0">
              <a:solidFill>
                <a:srgbClr val="0070C0"/>
              </a:solidFill>
              <a:latin typeface="+mj-lt"/>
            </a:endParaRPr>
          </a:p>
          <a:p>
            <a:r>
              <a:rPr lang="en-US" sz="7200" dirty="0" smtClean="0">
                <a:solidFill>
                  <a:srgbClr val="0070C0"/>
                </a:solidFill>
                <a:latin typeface="+mj-lt"/>
              </a:rPr>
              <a:t>I lived in a melting pot growing up</a:t>
            </a:r>
            <a:endParaRPr lang="es-MX" sz="7200" dirty="0">
              <a:solidFill>
                <a:srgbClr val="0070C0"/>
              </a:solidFill>
              <a:latin typeface="+mj-lt"/>
            </a:endParaRPr>
          </a:p>
          <a:p>
            <a:endParaRPr lang="en-US" sz="7200" dirty="0">
              <a:solidFill>
                <a:srgbClr val="0070C0"/>
              </a:solidFill>
              <a:latin typeface="+mj-lt"/>
            </a:endParaRPr>
          </a:p>
          <a:p>
            <a:r>
              <a:rPr lang="en-US" sz="7200" dirty="0" smtClean="0">
                <a:solidFill>
                  <a:srgbClr val="0070C0"/>
                </a:solidFill>
                <a:latin typeface="+mj-lt"/>
              </a:rPr>
              <a:t>My </a:t>
            </a:r>
            <a:r>
              <a:rPr lang="en-US" sz="7200" dirty="0">
                <a:solidFill>
                  <a:srgbClr val="0070C0"/>
                </a:solidFill>
                <a:latin typeface="+mj-lt"/>
              </a:rPr>
              <a:t>team and I work </a:t>
            </a:r>
            <a:r>
              <a:rPr lang="en-US" sz="7200" dirty="0" smtClean="0">
                <a:solidFill>
                  <a:srgbClr val="0070C0"/>
                </a:solidFill>
                <a:latin typeface="+mj-lt"/>
              </a:rPr>
              <a:t>well </a:t>
            </a:r>
            <a:r>
              <a:rPr lang="en-US" sz="7200" dirty="0">
                <a:solidFill>
                  <a:srgbClr val="0070C0"/>
                </a:solidFill>
                <a:latin typeface="+mj-lt"/>
              </a:rPr>
              <a:t>together, cultural differences don't affect our responsibilities. </a:t>
            </a:r>
          </a:p>
          <a:p>
            <a:pPr marL="0" indent="0">
              <a:buNone/>
            </a:pPr>
            <a:endParaRPr lang="en-US" sz="7200" dirty="0" smtClean="0">
              <a:solidFill>
                <a:srgbClr val="0070C0"/>
              </a:solidFill>
              <a:latin typeface="+mj-lt"/>
            </a:endParaRPr>
          </a:p>
        </p:txBody>
      </p:sp>
    </p:spTree>
    <p:extLst>
      <p:ext uri="{BB962C8B-B14F-4D97-AF65-F5344CB8AC3E}">
        <p14:creationId xmlns:p14="http://schemas.microsoft.com/office/powerpoint/2010/main" val="28196778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M</a:t>
            </a:r>
            <a:r>
              <a:rPr lang="en-US" b="1" dirty="0" smtClean="0">
                <a:solidFill>
                  <a:srgbClr val="0070C0"/>
                </a:solidFill>
              </a:rPr>
              <a:t>inimization</a:t>
            </a:r>
            <a:endParaRPr lang="es-MX" dirty="0">
              <a:solidFill>
                <a:srgbClr val="0070C0"/>
              </a:solidFill>
            </a:endParaRPr>
          </a:p>
        </p:txBody>
      </p:sp>
      <p:sp>
        <p:nvSpPr>
          <p:cNvPr id="3" name="Content Placeholder 2"/>
          <p:cNvSpPr>
            <a:spLocks noGrp="1"/>
          </p:cNvSpPr>
          <p:nvPr>
            <p:ph idx="1"/>
          </p:nvPr>
        </p:nvSpPr>
        <p:spPr/>
        <p:txBody>
          <a:bodyPr/>
          <a:lstStyle/>
          <a:p>
            <a:r>
              <a:rPr lang="en-US" sz="1800" dirty="0">
                <a:solidFill>
                  <a:srgbClr val="0070C0"/>
                </a:solidFill>
              </a:rPr>
              <a:t>Treat everyone with respect no matter their culture. Reach out to other cultures to address the needs of </a:t>
            </a:r>
            <a:r>
              <a:rPr lang="en-US" sz="1800" dirty="0" smtClean="0">
                <a:solidFill>
                  <a:srgbClr val="0070C0"/>
                </a:solidFill>
              </a:rPr>
              <a:t>families</a:t>
            </a:r>
          </a:p>
          <a:p>
            <a:endParaRPr lang="en-US" sz="1800" dirty="0">
              <a:solidFill>
                <a:srgbClr val="0070C0"/>
              </a:solidFill>
            </a:endParaRPr>
          </a:p>
          <a:p>
            <a:r>
              <a:rPr lang="en-US" sz="1800" dirty="0" smtClean="0">
                <a:solidFill>
                  <a:srgbClr val="0070C0"/>
                </a:solidFill>
              </a:rPr>
              <a:t>Helping </a:t>
            </a:r>
            <a:r>
              <a:rPr lang="en-US" sz="1800" dirty="0">
                <a:solidFill>
                  <a:srgbClr val="0070C0"/>
                </a:solidFill>
              </a:rPr>
              <a:t>others with negative remarks on other cultural to see the positive and acknowledge good in the </a:t>
            </a:r>
            <a:r>
              <a:rPr lang="en-US" sz="1800" dirty="0" smtClean="0">
                <a:solidFill>
                  <a:srgbClr val="0070C0"/>
                </a:solidFill>
              </a:rPr>
              <a:t>cultural</a:t>
            </a:r>
          </a:p>
          <a:p>
            <a:pPr marL="0" indent="0">
              <a:buNone/>
            </a:pPr>
            <a:endParaRPr lang="en-US" sz="1800" dirty="0" smtClean="0">
              <a:solidFill>
                <a:srgbClr val="0070C0"/>
              </a:solidFill>
            </a:endParaRPr>
          </a:p>
          <a:p>
            <a:r>
              <a:rPr lang="en-US" sz="1800" dirty="0" smtClean="0">
                <a:solidFill>
                  <a:srgbClr val="0070C0"/>
                </a:solidFill>
              </a:rPr>
              <a:t>Treat </a:t>
            </a:r>
            <a:r>
              <a:rPr lang="en-US" sz="1800" dirty="0">
                <a:solidFill>
                  <a:srgbClr val="0070C0"/>
                </a:solidFill>
              </a:rPr>
              <a:t>all people fairly and as equal as possible given individual </a:t>
            </a:r>
            <a:r>
              <a:rPr lang="en-US" sz="1800" dirty="0" smtClean="0">
                <a:solidFill>
                  <a:srgbClr val="0070C0"/>
                </a:solidFill>
              </a:rPr>
              <a:t>circumstances</a:t>
            </a:r>
          </a:p>
          <a:p>
            <a:pPr marL="0" indent="0">
              <a:buNone/>
            </a:pPr>
            <a:endParaRPr lang="en-US" sz="1800" dirty="0">
              <a:solidFill>
                <a:srgbClr val="0070C0"/>
              </a:solidFill>
            </a:endParaRPr>
          </a:p>
          <a:p>
            <a:r>
              <a:rPr lang="en-US" sz="1800" dirty="0">
                <a:solidFill>
                  <a:srgbClr val="0070C0"/>
                </a:solidFill>
              </a:rPr>
              <a:t>Treat everyone with respect no matter their culture. Reach out to other cultures to address the needs of </a:t>
            </a:r>
            <a:r>
              <a:rPr lang="en-US" sz="1800" dirty="0" smtClean="0">
                <a:solidFill>
                  <a:srgbClr val="0070C0"/>
                </a:solidFill>
              </a:rPr>
              <a:t>families</a:t>
            </a:r>
            <a:endParaRPr lang="es-MX" sz="1800" dirty="0">
              <a:solidFill>
                <a:srgbClr val="0070C0"/>
              </a:solidFill>
            </a:endParaRPr>
          </a:p>
        </p:txBody>
      </p:sp>
    </p:spTree>
    <p:extLst>
      <p:ext uri="{BB962C8B-B14F-4D97-AF65-F5344CB8AC3E}">
        <p14:creationId xmlns:p14="http://schemas.microsoft.com/office/powerpoint/2010/main" val="36225507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B050"/>
                </a:solidFill>
              </a:rPr>
              <a:t>A</a:t>
            </a:r>
            <a:r>
              <a:rPr lang="en-US" b="1" dirty="0" smtClean="0">
                <a:solidFill>
                  <a:srgbClr val="0070C0"/>
                </a:solidFill>
              </a:rPr>
              <a:t>cceptance &amp; </a:t>
            </a:r>
            <a:r>
              <a:rPr lang="en-US" b="1" dirty="0" smtClean="0">
                <a:solidFill>
                  <a:srgbClr val="00B050"/>
                </a:solidFill>
              </a:rPr>
              <a:t>A</a:t>
            </a:r>
            <a:r>
              <a:rPr lang="en-US" b="1" dirty="0" smtClean="0">
                <a:solidFill>
                  <a:srgbClr val="0070C0"/>
                </a:solidFill>
              </a:rPr>
              <a:t>daptation </a:t>
            </a:r>
            <a:endParaRPr lang="en-US" sz="2200" dirty="0">
              <a:solidFill>
                <a:srgbClr val="0070C0"/>
              </a:solidFill>
            </a:endParaRPr>
          </a:p>
        </p:txBody>
      </p:sp>
      <p:sp>
        <p:nvSpPr>
          <p:cNvPr id="3" name="Content Placeholder 2"/>
          <p:cNvSpPr>
            <a:spLocks noGrp="1"/>
          </p:cNvSpPr>
          <p:nvPr>
            <p:ph idx="1"/>
          </p:nvPr>
        </p:nvSpPr>
        <p:spPr/>
        <p:txBody>
          <a:bodyPr>
            <a:normAutofit/>
          </a:bodyPr>
          <a:lstStyle/>
          <a:p>
            <a:pPr marL="0" indent="0">
              <a:buNone/>
            </a:pPr>
            <a:endParaRPr lang="en-US" dirty="0"/>
          </a:p>
          <a:p>
            <a:endParaRPr lang="en-US" dirty="0" smtClean="0"/>
          </a:p>
          <a:p>
            <a:endParaRPr lang="en-US" dirty="0"/>
          </a:p>
          <a:p>
            <a:endParaRPr lang="en-US" dirty="0"/>
          </a:p>
        </p:txBody>
      </p:sp>
      <p:sp>
        <p:nvSpPr>
          <p:cNvPr id="6" name="Rectangle 5"/>
          <p:cNvSpPr/>
          <p:nvPr/>
        </p:nvSpPr>
        <p:spPr>
          <a:xfrm>
            <a:off x="685800" y="1219200"/>
            <a:ext cx="8077200" cy="4093428"/>
          </a:xfrm>
          <a:prstGeom prst="rect">
            <a:avLst/>
          </a:prstGeom>
        </p:spPr>
        <p:txBody>
          <a:bodyPr wrap="square">
            <a:spAutoFit/>
          </a:bodyPr>
          <a:lstStyle/>
          <a:p>
            <a:pPr marL="457200" indent="-457200">
              <a:buFont typeface="Arial" panose="020B0604020202020204" pitchFamily="34" charset="0"/>
              <a:buChar char="•"/>
            </a:pPr>
            <a:r>
              <a:rPr lang="en-US" sz="2000" dirty="0" smtClean="0">
                <a:solidFill>
                  <a:srgbClr val="0070C0"/>
                </a:solidFill>
                <a:latin typeface="+mj-lt"/>
              </a:rPr>
              <a:t>We </a:t>
            </a:r>
            <a:r>
              <a:rPr lang="en-US" sz="2000" dirty="0">
                <a:solidFill>
                  <a:srgbClr val="0070C0"/>
                </a:solidFill>
                <a:latin typeface="+mj-lt"/>
              </a:rPr>
              <a:t>are different but there is no right or </a:t>
            </a:r>
            <a:r>
              <a:rPr lang="en-US" sz="2000" dirty="0" smtClean="0">
                <a:solidFill>
                  <a:srgbClr val="0070C0"/>
                </a:solidFill>
                <a:latin typeface="+mj-lt"/>
              </a:rPr>
              <a:t>wrong</a:t>
            </a:r>
          </a:p>
          <a:p>
            <a:endParaRPr lang="en-US" sz="2000" dirty="0" smtClean="0">
              <a:solidFill>
                <a:srgbClr val="0070C0"/>
              </a:solidFill>
              <a:latin typeface="+mj-lt"/>
            </a:endParaRPr>
          </a:p>
          <a:p>
            <a:pPr marL="457200" indent="-457200">
              <a:buFont typeface="Arial" panose="020B0604020202020204" pitchFamily="34" charset="0"/>
              <a:buChar char="•"/>
            </a:pPr>
            <a:r>
              <a:rPr lang="en-US" sz="2000" dirty="0" smtClean="0">
                <a:solidFill>
                  <a:srgbClr val="0070C0"/>
                </a:solidFill>
                <a:latin typeface="+mj-lt"/>
              </a:rPr>
              <a:t>I </a:t>
            </a:r>
            <a:r>
              <a:rPr lang="en-US" sz="2000" dirty="0">
                <a:solidFill>
                  <a:srgbClr val="0070C0"/>
                </a:solidFill>
                <a:latin typeface="+mj-lt"/>
              </a:rPr>
              <a:t>have partnerships in place that ensure we have program successes across all cultures. Planning is a key </a:t>
            </a:r>
            <a:r>
              <a:rPr lang="en-US" sz="2000" dirty="0" smtClean="0">
                <a:solidFill>
                  <a:srgbClr val="0070C0"/>
                </a:solidFill>
                <a:latin typeface="+mj-lt"/>
              </a:rPr>
              <a:t>component</a:t>
            </a:r>
          </a:p>
          <a:p>
            <a:pPr marL="457200" indent="-457200">
              <a:buFont typeface="Arial" panose="020B0604020202020204" pitchFamily="34" charset="0"/>
              <a:buChar char="•"/>
            </a:pPr>
            <a:endParaRPr lang="en-US" sz="2000" dirty="0">
              <a:solidFill>
                <a:srgbClr val="0070C0"/>
              </a:solidFill>
              <a:latin typeface="+mj-lt"/>
            </a:endParaRPr>
          </a:p>
          <a:p>
            <a:pPr marL="457200" indent="-457200">
              <a:buFont typeface="Arial" panose="020B0604020202020204" pitchFamily="34" charset="0"/>
              <a:buChar char="•"/>
            </a:pPr>
            <a:r>
              <a:rPr lang="en-US" sz="2000" dirty="0" smtClean="0">
                <a:solidFill>
                  <a:srgbClr val="0070C0"/>
                </a:solidFill>
                <a:latin typeface="+mj-lt"/>
              </a:rPr>
              <a:t>In </a:t>
            </a:r>
            <a:r>
              <a:rPr lang="en-US" sz="2000" dirty="0">
                <a:solidFill>
                  <a:srgbClr val="0070C0"/>
                </a:solidFill>
                <a:latin typeface="+mj-lt"/>
              </a:rPr>
              <a:t>my husband's culture, eating, greeting, and passing objects with the left hand is seen as disrespectful. My husband and I had productive conversation surrounding the cultural significance of this belief/viewpoint, and after the discussion I shared a greater understanding and respect for this cultural </a:t>
            </a:r>
            <a:r>
              <a:rPr lang="en-US" sz="2000" dirty="0" smtClean="0">
                <a:solidFill>
                  <a:srgbClr val="0070C0"/>
                </a:solidFill>
                <a:latin typeface="+mj-lt"/>
              </a:rPr>
              <a:t>difference</a:t>
            </a:r>
          </a:p>
          <a:p>
            <a:pPr marL="457200" indent="-457200">
              <a:buFont typeface="Arial" panose="020B0604020202020204" pitchFamily="34" charset="0"/>
              <a:buChar char="•"/>
            </a:pPr>
            <a:endParaRPr lang="es-MX" sz="2000" dirty="0">
              <a:solidFill>
                <a:srgbClr val="0070C0"/>
              </a:solidFill>
              <a:latin typeface="+mj-lt"/>
            </a:endParaRPr>
          </a:p>
          <a:p>
            <a:pPr marL="457200" indent="-457200">
              <a:buFont typeface="Arial" panose="020B0604020202020204" pitchFamily="34" charset="0"/>
              <a:buChar char="•"/>
            </a:pPr>
            <a:r>
              <a:rPr lang="en-US" sz="2000" dirty="0" smtClean="0">
                <a:solidFill>
                  <a:srgbClr val="0070C0"/>
                </a:solidFill>
                <a:latin typeface="+mj-lt"/>
              </a:rPr>
              <a:t>It is hard </a:t>
            </a:r>
            <a:r>
              <a:rPr lang="en-US" sz="2000" dirty="0">
                <a:solidFill>
                  <a:srgbClr val="0070C0"/>
                </a:solidFill>
                <a:latin typeface="+mj-lt"/>
              </a:rPr>
              <a:t>u</a:t>
            </a:r>
            <a:r>
              <a:rPr lang="en-US" sz="2000" dirty="0" smtClean="0">
                <a:solidFill>
                  <a:srgbClr val="0070C0"/>
                </a:solidFill>
                <a:latin typeface="+mj-lt"/>
              </a:rPr>
              <a:t>nderstanding </a:t>
            </a:r>
            <a:r>
              <a:rPr lang="en-US" sz="2000" dirty="0">
                <a:solidFill>
                  <a:srgbClr val="0070C0"/>
                </a:solidFill>
                <a:latin typeface="+mj-lt"/>
              </a:rPr>
              <a:t>each other clearly due to language barriers or different social </a:t>
            </a:r>
            <a:r>
              <a:rPr lang="en-US" sz="2000" dirty="0" smtClean="0">
                <a:solidFill>
                  <a:srgbClr val="0070C0"/>
                </a:solidFill>
                <a:latin typeface="+mj-lt"/>
              </a:rPr>
              <a:t>norms. I know we are different but I am trying</a:t>
            </a:r>
          </a:p>
        </p:txBody>
      </p:sp>
    </p:spTree>
    <p:extLst>
      <p:ext uri="{BB962C8B-B14F-4D97-AF65-F5344CB8AC3E}">
        <p14:creationId xmlns:p14="http://schemas.microsoft.com/office/powerpoint/2010/main" val="39024732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05800" cy="1874838"/>
          </a:xfrm>
        </p:spPr>
        <p:txBody>
          <a:bodyPr/>
          <a:lstStyle/>
          <a:p>
            <a:r>
              <a:rPr lang="en-US" b="1" dirty="0" smtClean="0">
                <a:solidFill>
                  <a:srgbClr val="00B050"/>
                </a:solidFill>
              </a:rPr>
              <a:t>A</a:t>
            </a:r>
            <a:r>
              <a:rPr lang="en-US" b="1" dirty="0" smtClean="0">
                <a:solidFill>
                  <a:srgbClr val="0070C0"/>
                </a:solidFill>
              </a:rPr>
              <a:t>cceptance </a:t>
            </a:r>
            <a:r>
              <a:rPr lang="en-US" b="1" dirty="0">
                <a:solidFill>
                  <a:srgbClr val="0070C0"/>
                </a:solidFill>
              </a:rPr>
              <a:t>&amp; </a:t>
            </a:r>
            <a:r>
              <a:rPr lang="en-US" b="1" dirty="0">
                <a:solidFill>
                  <a:srgbClr val="00B050"/>
                </a:solidFill>
              </a:rPr>
              <a:t>A</a:t>
            </a:r>
            <a:r>
              <a:rPr lang="en-US" b="1" dirty="0">
                <a:solidFill>
                  <a:srgbClr val="0070C0"/>
                </a:solidFill>
              </a:rPr>
              <a:t>daptation </a:t>
            </a:r>
            <a:endParaRPr lang="es-MX" dirty="0">
              <a:solidFill>
                <a:srgbClr val="0070C0"/>
              </a:solidFill>
            </a:endParaRPr>
          </a:p>
        </p:txBody>
      </p:sp>
      <p:sp>
        <p:nvSpPr>
          <p:cNvPr id="3" name="Content Placeholder 2"/>
          <p:cNvSpPr>
            <a:spLocks noGrp="1"/>
          </p:cNvSpPr>
          <p:nvPr>
            <p:ph idx="1"/>
          </p:nvPr>
        </p:nvSpPr>
        <p:spPr>
          <a:xfrm>
            <a:off x="685800" y="762000"/>
            <a:ext cx="8001000" cy="4654550"/>
          </a:xfrm>
        </p:spPr>
        <p:txBody>
          <a:bodyPr/>
          <a:lstStyle/>
          <a:p>
            <a:pPr marL="0" indent="0">
              <a:buNone/>
            </a:pPr>
            <a:endParaRPr lang="es-MX" sz="1800" dirty="0">
              <a:solidFill>
                <a:srgbClr val="0070C0"/>
              </a:solidFill>
            </a:endParaRPr>
          </a:p>
          <a:p>
            <a:r>
              <a:rPr lang="en-US" sz="1800" dirty="0" smtClean="0">
                <a:solidFill>
                  <a:srgbClr val="0070C0"/>
                </a:solidFill>
              </a:rPr>
              <a:t>I </a:t>
            </a:r>
            <a:r>
              <a:rPr lang="en-US" sz="1800" dirty="0">
                <a:solidFill>
                  <a:srgbClr val="0070C0"/>
                </a:solidFill>
              </a:rPr>
              <a:t>have always enjoyed learning about other </a:t>
            </a:r>
            <a:r>
              <a:rPr lang="en-US" sz="1800" dirty="0" smtClean="0">
                <a:solidFill>
                  <a:srgbClr val="0070C0"/>
                </a:solidFill>
              </a:rPr>
              <a:t>cultures</a:t>
            </a:r>
          </a:p>
          <a:p>
            <a:endParaRPr lang="en-US" sz="1800" dirty="0" smtClean="0">
              <a:solidFill>
                <a:srgbClr val="0070C0"/>
              </a:solidFill>
            </a:endParaRPr>
          </a:p>
          <a:p>
            <a:r>
              <a:rPr lang="en-US" sz="1800" dirty="0">
                <a:solidFill>
                  <a:srgbClr val="0070C0"/>
                </a:solidFill>
              </a:rPr>
              <a:t>Taking a moment prior to and remind myself of the differences in the </a:t>
            </a:r>
            <a:r>
              <a:rPr lang="en-US" sz="1800" dirty="0" smtClean="0">
                <a:solidFill>
                  <a:srgbClr val="0070C0"/>
                </a:solidFill>
              </a:rPr>
              <a:t>cultures</a:t>
            </a:r>
            <a:endParaRPr lang="en-US" sz="1800" dirty="0">
              <a:solidFill>
                <a:srgbClr val="0070C0"/>
              </a:solidFill>
            </a:endParaRPr>
          </a:p>
          <a:p>
            <a:endParaRPr lang="en-US" sz="1800" dirty="0" smtClean="0">
              <a:solidFill>
                <a:srgbClr val="0070C0"/>
              </a:solidFill>
            </a:endParaRPr>
          </a:p>
          <a:p>
            <a:r>
              <a:rPr lang="en-US" sz="1800" dirty="0" smtClean="0">
                <a:solidFill>
                  <a:srgbClr val="0070C0"/>
                </a:solidFill>
              </a:rPr>
              <a:t> </a:t>
            </a:r>
            <a:r>
              <a:rPr lang="en-US" sz="1800" dirty="0">
                <a:solidFill>
                  <a:srgbClr val="0070C0"/>
                </a:solidFill>
              </a:rPr>
              <a:t>That trust be present in the relationships That people of different cultures have their contributions to discussion heard and </a:t>
            </a:r>
            <a:r>
              <a:rPr lang="en-US" sz="1800" dirty="0" smtClean="0">
                <a:solidFill>
                  <a:srgbClr val="0070C0"/>
                </a:solidFill>
              </a:rPr>
              <a:t>understood</a:t>
            </a:r>
          </a:p>
          <a:p>
            <a:pPr marL="0" indent="0">
              <a:buNone/>
            </a:pPr>
            <a:endParaRPr lang="en-US" sz="1800" dirty="0" smtClean="0">
              <a:solidFill>
                <a:srgbClr val="0070C0"/>
              </a:solidFill>
            </a:endParaRPr>
          </a:p>
          <a:p>
            <a:r>
              <a:rPr lang="en-US" sz="1800" dirty="0">
                <a:solidFill>
                  <a:srgbClr val="0070C0"/>
                </a:solidFill>
              </a:rPr>
              <a:t>I think its best to focus on making sure everyone understands and is comfortable in resolving differences.  </a:t>
            </a:r>
            <a:endParaRPr lang="en-US" sz="1800" dirty="0" smtClean="0">
              <a:solidFill>
                <a:srgbClr val="0070C0"/>
              </a:solidFill>
            </a:endParaRPr>
          </a:p>
          <a:p>
            <a:endParaRPr lang="en-US" sz="1800" dirty="0" smtClean="0">
              <a:solidFill>
                <a:srgbClr val="0070C0"/>
              </a:solidFill>
            </a:endParaRPr>
          </a:p>
          <a:p>
            <a:r>
              <a:rPr lang="en-US" sz="1800" dirty="0" smtClean="0">
                <a:solidFill>
                  <a:srgbClr val="0070C0"/>
                </a:solidFill>
              </a:rPr>
              <a:t>Reaching </a:t>
            </a:r>
            <a:r>
              <a:rPr lang="en-US" sz="1800" dirty="0">
                <a:solidFill>
                  <a:srgbClr val="0070C0"/>
                </a:solidFill>
              </a:rPr>
              <a:t>all cultures who qualify for program opportunities and adapting lessons and information to the cultural needs within the context of resources in the </a:t>
            </a:r>
            <a:r>
              <a:rPr lang="en-US" sz="1800" dirty="0" smtClean="0">
                <a:solidFill>
                  <a:srgbClr val="0070C0"/>
                </a:solidFill>
              </a:rPr>
              <a:t>state</a:t>
            </a:r>
          </a:p>
        </p:txBody>
      </p:sp>
    </p:spTree>
    <p:extLst>
      <p:ext uri="{BB962C8B-B14F-4D97-AF65-F5344CB8AC3E}">
        <p14:creationId xmlns:p14="http://schemas.microsoft.com/office/powerpoint/2010/main" val="16937441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F</a:t>
            </a:r>
            <a:r>
              <a:rPr lang="en-US" b="1" dirty="0" smtClean="0">
                <a:solidFill>
                  <a:srgbClr val="0070C0"/>
                </a:solidFill>
              </a:rPr>
              <a:t>ollow The </a:t>
            </a:r>
            <a:r>
              <a:rPr lang="en-US" b="1" dirty="0" smtClean="0">
                <a:solidFill>
                  <a:srgbClr val="00B050"/>
                </a:solidFill>
              </a:rPr>
              <a:t>P</a:t>
            </a:r>
            <a:r>
              <a:rPr lang="en-US" b="1" dirty="0" smtClean="0">
                <a:solidFill>
                  <a:srgbClr val="0070C0"/>
                </a:solidFill>
              </a:rPr>
              <a:t>latinum </a:t>
            </a:r>
            <a:r>
              <a:rPr lang="en-US" b="1" dirty="0" smtClean="0">
                <a:solidFill>
                  <a:srgbClr val="00B050"/>
                </a:solidFill>
              </a:rPr>
              <a:t>R</a:t>
            </a:r>
            <a:r>
              <a:rPr lang="en-US" b="1" dirty="0" smtClean="0">
                <a:solidFill>
                  <a:srgbClr val="0070C0"/>
                </a:solidFill>
              </a:rPr>
              <a:t>ule</a:t>
            </a:r>
            <a:endParaRPr lang="en-US" b="1" dirty="0">
              <a:solidFill>
                <a:srgbClr val="0070C0"/>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7089" y="1898419"/>
            <a:ext cx="5245331" cy="3933998"/>
          </a:xfrm>
          <a:prstGeom prst="rect">
            <a:avLst/>
          </a:prstGeom>
        </p:spPr>
      </p:pic>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457200" y="1600200"/>
            <a:ext cx="2047384" cy="1323975"/>
          </a:xfr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8228" y="3657600"/>
            <a:ext cx="1770497" cy="1365250"/>
          </a:xfrm>
          <a:prstGeom prst="rect">
            <a:avLst/>
          </a:prstGeom>
        </p:spPr>
      </p:pic>
    </p:spTree>
    <p:custDataLst>
      <p:tags r:id="rId1"/>
    </p:custDataLst>
    <p:extLst>
      <p:ext uri="{BB962C8B-B14F-4D97-AF65-F5344CB8AC3E}">
        <p14:creationId xmlns:p14="http://schemas.microsoft.com/office/powerpoint/2010/main" val="27669814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solidFill>
                  <a:srgbClr val="00B050"/>
                </a:solidFill>
              </a:rPr>
              <a:t>S</a:t>
            </a:r>
            <a:r>
              <a:rPr lang="en-US" dirty="0" smtClean="0">
                <a:solidFill>
                  <a:srgbClr val="0070C0"/>
                </a:solidFill>
              </a:rPr>
              <a:t>o….what is NEXT?</a:t>
            </a:r>
            <a:br>
              <a:rPr lang="en-US" dirty="0" smtClean="0">
                <a:solidFill>
                  <a:srgbClr val="0070C0"/>
                </a:solidFill>
              </a:rPr>
            </a:br>
            <a:r>
              <a:rPr lang="en-US" dirty="0" smtClean="0">
                <a:solidFill>
                  <a:srgbClr val="0070C0"/>
                </a:solidFill>
              </a:rPr>
              <a:t>Where should we start?</a:t>
            </a:r>
            <a:br>
              <a:rPr lang="en-US" dirty="0" smtClean="0">
                <a:solidFill>
                  <a:srgbClr val="0070C0"/>
                </a:solidFill>
              </a:rPr>
            </a:br>
            <a:endParaRPr lang="en-US" dirty="0">
              <a:solidFill>
                <a:srgbClr val="0070C0"/>
              </a:solidFill>
            </a:endParaRPr>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HQAfgMBIgACEQEDEQH/xAAcAAEAAwADAQEAAAAAAAAAAAAABQYHAQMECAL/xAA8EAABAwMCBAQDBAgGAwAAAAABAgMEAAURBiEHEjFRE0FhgRQicRUykaEII0JyorHB0RaCksLh8CQlM//EABQBAQAAAAAAAAAAAAAAAAAAAAD/xAAUEQEAAAAAAAAAAAAAAAAAAAAA/9oADAMBAAIRAxEAPwDcaUpQKUqO1FcV2ixT7k1GVJXFYW8GUqwV8ozjO9BI1xnaq9pi+saz0g3cGErjfFtLbWgLyppe6SAfzB+lQHBaJe7dpR6236G9HVEluIYLowVo6nHcc3Ng9Dnagt8C/Wq4z5kCDOZflQjyyGkKyWzkjB9wR6V45+rLbA1Rb9OyA+Js5tTjKg38m2die5wfw3xVQtEGxaL1pqC93TU1ub+01FbcVTqUrSFK5iSOp+bIGB9a8171HoC4axtF+e1QESLalSEtNtLUhzmzjKuXbGT/AMUGh3q/2qwtsu3iczDQ+vw21OqwFKxn/pqSByAR0NZPrt7TGvJVkbj6rtLTMOVzyGn3gnxUHGyc7FW2Mep+hm+KcbUl3s1uj6NcVlyWkvPx3wjkSBscg/dycnHYUF+pVb1ZqeNorTKLhdFLkrRyMpSjAU+4R5eQ6KPtUzapqLlbIs9pDiG5LKXUpcThQChkAjvvQeulKUClKUClK4NB1S1PCK8YoQZAQrwwvPLzY2zjyzVM4X3y8ak05Lb1NDdZlsyHGFqcaLYcSd8Y9MlPsK79PK1izrS7x722w9YnAXYkhsgeGcgJQBnPTJOR1GQd6resNT3bVd7d0boVYTygpuNyyeVkdClJHTsSNydh0JoP3M1Vp7h6yjTGjra5dLmpwq+FjKK8LOxLityVYHQA9MHG1dKNJ681gS7q6+G0QFjIt9vOFYPkojbofMq+lXPRWibTpCF4UBrxJSx+vmOAFx0+e/kPQfn1ru15FuMzSN0j2RTibgtg+D4a+VRORkA+RIyKCAtHCHRtuRhyA5OcwAVy3Sc+wwPyqdGhNJAEDTdq37xUf2rMeA9r1VAvc9y6Rp0a2LZIWmWlSed3IwUhW5OM71t+RQUi9cPdBqYKrha4MJClBIcQ54HzHYAEEDOcVXnuE02ylUvQWpZcB87+BIVzNr7AkD+YNRn6QNi1Bc5Vul2+K/LtzDKgpDCSstr5t1FI7jG/oaufBuBeLdoiNHvyHm3vEUplp4/O20ccqSOo89vLPtQU25apW2uNZOMGnD4LbwcYuDCSWlqGRzEJO4xnIHfdNXvW+qZVo0mi56Xhfaq31Jbjqjp8VtIP7RCTkjbAx5kVZbnbYV1hOQ7jFakxnBhTTicg1ks+De+Edw+PtCn7jpBxX/kQ1r5lxST1Hb0Pn0V5Ehq1jdnPWeE5d2kM3BbCFSWmzlKHCPmA3Pn6mvfVFvcvUOpWrBO0JcYjdqedDsqQvdXKD90pPUfeBT1zttV5HrQc0pSgUpUFI1jpyNPMGRfLe3KCuUtrkJBB7H1oK9xX1JMt0OJYLCCu93pfgMcp3aR0Uv064B8tz5VOaE0nD0fYWrfFwt8/PJkY3ec8z9Ow7VTeHqE6v15fNZvErjRlfA20KH3UgfMobdj/ABqrVKBXBrmlBmPEbizF0vLdtNriiZdGwPEU4SGmSRkZxuo4xsMdevlVCRqHi1qVHxltbnIiuHKPho6WkexVuR7mttlaPsUzUaNQSoDbtxbbShK17gYOysdCryyewqdAA2HTtQfN8LiZrrSNzEbUrTspCRhUaa2ELI7pcAz7/MK3nSuoYGqLMzdbYpRZcyFIWMKbUOqVeoqC4u2ODd9DXJyXyIehMqkx3ldUKSM4H72OX3qj/o0yXVMX+KpX6ptbDiU9lKCwT/Cn8KDba65DLUhlbL7aHGnElK0LGQoHyIrspQZBYwrhhrz7DdUv/Dd7VzwlqOfAe2HKSfYeexSe9a/VV4mabGp9JTIiE5lsp8eIoDcOpBIA7Z3HvWaWLiDxJvluZfsVgjSo8VAQ88psnx1JG5yVjJ6HCd6DdaVnOg+KUfUVwVZrxCNrvIUUoZXnlcIzkbjKVDHQ+3atGoMb47a3l28taas7q2n30ByU60fmCScJQMbjPU+mO9V258H2bDoefer1c3Pj2WA4hllKQ2hRwAlRO6tyBkY966OO8R+2a/i3UbofZbdbyNuZs4KfySferxxN1PbNR8I50y0yUOIdUwFt5HO0fFScKHkcigs3Ca3ot3D+ytoG7zAkKPcufN/UfhVvqP0+hDdhtqGgAhMVoJAGNuUeVSFApSlArOeInFNrRd3atgtS5jy4/jFXjeGlOSQkdDnoc+3to1fPP6SKANT2tQ6qhb/61UEVqfiFqXiJixwLcGo7ygTEiJU4tzBBHOrsDg9AO/Stm4U6MVo3T6mZRQu4Slh2SpHRO2AgHzA39ya7uFDEVGgrK7GjtNKXFHOUIAK1Z3JPmcirfQKUpQKzbhgPsrVmtNPgYaZnJlsp6YDozjHoAmtJr5/4l6muek+Jd1csPhtyZ8Jltay3zqBwMKSOnNsBuDQdHHaXDgcQLbLt6Ui4xm23pJRsSpKsoye+B+GK+hkHmSDjGRmsF4e8LrlebmjUGsvEDSnPG+HfJL0hWc5cB6J9Op9K3ugr+tdJwNYWc2+4FSClXOy+j7zS+47+or5/1Xwj1Dp6JLn80WXBjIK1PNL5VcvmSk/0zX1BXlucJq426VCfSC1JZWysd0qBB/nQR2iJwuOj7NLGMuwmiQnoDygEfiDU3Wc8EprqdPzNPzVETbJLXHWk9eQklJ+meYD6Vo1ApSlArCP0hbRcp99tT8GBKkNCKUFbLKlgK5ycHA9RW71GX6/2nTsP4y8zWojOcAr6rPZKRuo/QUEHwmTIb4f2hqZHdjvNNrQpt1soUMLVjY+lW+vNb5sW5Q2ZsB5D8d5IU26g5ChXpoFKUoFZtpRz7Q4wauljCm4cdiMk7HBwM/mlVaDcJjNvgyJkpYQxHaU64o+SUjJqh8FYrrlhuF/lNeHIvc92WUnyTzHH58x96DRKUpQKdaUoMq1fz6G4hw9WthX2TdcRLnjo2rblX+QP+VXetSacQ62hxtaVoWAUqScgg9CDXjvloh3y1SbZcWg7Gko5VpPl2I7EHBB7is10bf5mhbwNF6ucIi83/qbivZC287IJ8v6Hbpig1mlcA1zQKyjjjoy86kRbZtmZMoxAtC4wUArCiDzDJ36YPtWr0xmgo/B/TU7TGkERroVplPuqfWwpQUGc4ASMbdBk+pq8VxiuaBSlVXXetImlYiG0oMu6yvlhQGwSt1ROAdugz+PQUFd4sznb3IgaEtJKptycS5LWkZEdhJzlX1xn6D1FaDarfHtVti2+GkpjxWktNg9cJGN/WqRwts8eM5cbpcJ8SbqeWvmuIZeSsxATs0eUnHTf1GN8VoVApSlApSlAqF1Zpi2artK7fdmStB+ZtxBwtpeNlJPf8j51NUoMkj3nU/DJ1MLUTD1502FBLFya3cjp7LHXbbrj0J6VomndTWbUsQSbNPako/aSDhaP3kncfhUqtCVpKVAFJ2IIyDVGvnCnTdykmbCRItE3r49uc8Pf93p+GKC90rM/8L8R7SvFn1hGuDOcBu5skED6gKJPuK7fF4uZ/wDjpk+uXP70Gj10TZkaDGXJmyGY7CBlTrywlKfqTWe/ZPFS4uAS9QWa1skb/BsFxafZSf8AdXbG4UQJUtMzVV3uN/kJxtIcKGvZAOR9M0Hmu/E9V0ddtugYarlKSCXp7qfDjRU7/MpSsZxgnfA7Z6VGabsDpkyp5TIvV6eUlqbcnQplTClAKLaELA5U+HgFWx/WJwAM41GPZbbFt4t8WEyxDBB8FpPInY53A67j3r2hIBz5nrQVrTcOa25EMtlQXHjrbdkqR4fiqUoHlCMnAHLnsMgJyM4s9KUClKUClKUClKUClKUClKUClKUClKUClKUClKUH/9k="/>
          <p:cNvSpPr>
            <a:spLocks noChangeAspect="1" noChangeArrowheads="1"/>
          </p:cNvSpPr>
          <p:nvPr/>
        </p:nvSpPr>
        <p:spPr bwMode="auto">
          <a:xfrm>
            <a:off x="0" y="-136525"/>
            <a:ext cx="1200150" cy="1104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438400"/>
            <a:ext cx="3576145" cy="3292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496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fontScale="90000"/>
          </a:bodyPr>
          <a:lstStyle/>
          <a:p>
            <a:r>
              <a:rPr lang="en-US" b="1" dirty="0" smtClean="0">
                <a:solidFill>
                  <a:srgbClr val="00B050"/>
                </a:solidFill>
              </a:rPr>
              <a:t>L</a:t>
            </a:r>
            <a:r>
              <a:rPr lang="en-US" dirty="0" smtClean="0">
                <a:solidFill>
                  <a:srgbClr val="0070C0"/>
                </a:solidFill>
              </a:rPr>
              <a:t>upita’s </a:t>
            </a:r>
            <a:r>
              <a:rPr lang="en-US" b="1" dirty="0" smtClean="0">
                <a:solidFill>
                  <a:srgbClr val="00B050"/>
                </a:solidFill>
              </a:rPr>
              <a:t>R</a:t>
            </a:r>
            <a:r>
              <a:rPr lang="en-US" dirty="0" smtClean="0">
                <a:solidFill>
                  <a:srgbClr val="0070C0"/>
                </a:solidFill>
              </a:rPr>
              <a:t>ules to </a:t>
            </a:r>
            <a:r>
              <a:rPr lang="en-US" b="1" dirty="0" smtClean="0">
                <a:solidFill>
                  <a:srgbClr val="00B050"/>
                </a:solidFill>
              </a:rPr>
              <a:t>B</a:t>
            </a:r>
            <a:r>
              <a:rPr lang="en-US" dirty="0" smtClean="0">
                <a:solidFill>
                  <a:srgbClr val="0070C0"/>
                </a:solidFill>
              </a:rPr>
              <a:t>uild an </a:t>
            </a:r>
            <a:r>
              <a:rPr lang="en-US" b="1" dirty="0" smtClean="0">
                <a:solidFill>
                  <a:srgbClr val="00B050"/>
                </a:solidFill>
              </a:rPr>
              <a:t>I</a:t>
            </a:r>
            <a:r>
              <a:rPr lang="en-US" dirty="0" smtClean="0">
                <a:solidFill>
                  <a:srgbClr val="0070C0"/>
                </a:solidFill>
              </a:rPr>
              <a:t>ntercultural </a:t>
            </a:r>
            <a:r>
              <a:rPr lang="en-US" b="1" dirty="0">
                <a:solidFill>
                  <a:srgbClr val="00B050"/>
                </a:solidFill>
              </a:rPr>
              <a:t>C</a:t>
            </a:r>
            <a:r>
              <a:rPr lang="en-US" dirty="0" smtClean="0">
                <a:solidFill>
                  <a:srgbClr val="0070C0"/>
                </a:solidFill>
              </a:rPr>
              <a:t>ompetent </a:t>
            </a:r>
            <a:r>
              <a:rPr lang="en-US" b="1" dirty="0" smtClean="0">
                <a:solidFill>
                  <a:srgbClr val="00B050"/>
                </a:solidFill>
              </a:rPr>
              <a:t>C</a:t>
            </a:r>
            <a:r>
              <a:rPr lang="en-US" dirty="0" smtClean="0">
                <a:solidFill>
                  <a:srgbClr val="0070C0"/>
                </a:solidFill>
              </a:rPr>
              <a:t>ommunity</a:t>
            </a:r>
            <a:endParaRPr lang="en-US" dirty="0">
              <a:solidFill>
                <a:srgbClr val="0070C0"/>
              </a:solidFill>
            </a:endParaRPr>
          </a:p>
        </p:txBody>
      </p:sp>
      <p:pic>
        <p:nvPicPr>
          <p:cNvPr id="4"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21062" y="2438400"/>
            <a:ext cx="2712988" cy="2629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25818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solidFill>
                  <a:srgbClr val="00B050"/>
                </a:solidFill>
              </a:rPr>
              <a:t>R</a:t>
            </a:r>
            <a:r>
              <a:rPr lang="en-US" b="1" dirty="0" smtClean="0">
                <a:solidFill>
                  <a:srgbClr val="0070C0"/>
                </a:solidFill>
              </a:rPr>
              <a:t>ule </a:t>
            </a:r>
            <a:r>
              <a:rPr lang="en-US" b="1" dirty="0">
                <a:solidFill>
                  <a:srgbClr val="0070C0"/>
                </a:solidFill>
              </a:rPr>
              <a:t># 1</a:t>
            </a:r>
            <a:br>
              <a:rPr lang="en-US" b="1" dirty="0">
                <a:solidFill>
                  <a:srgbClr val="0070C0"/>
                </a:solidFill>
              </a:rPr>
            </a:br>
            <a:endParaRPr lang="en-US" b="1" dirty="0">
              <a:solidFill>
                <a:srgbClr val="0070C0"/>
              </a:solidFill>
              <a:latin typeface="+mn-lt"/>
            </a:endParaRPr>
          </a:p>
        </p:txBody>
      </p:sp>
      <p:sp>
        <p:nvSpPr>
          <p:cNvPr id="3" name="Content Placeholder 2"/>
          <p:cNvSpPr>
            <a:spLocks noGrp="1"/>
          </p:cNvSpPr>
          <p:nvPr>
            <p:ph idx="1"/>
          </p:nvPr>
        </p:nvSpPr>
        <p:spPr/>
        <p:txBody>
          <a:bodyPr/>
          <a:lstStyle/>
          <a:p>
            <a:pPr marL="0" indent="0" algn="ctr">
              <a:buNone/>
            </a:pPr>
            <a:r>
              <a:rPr lang="en-US" i="1" u="sng" dirty="0" smtClean="0">
                <a:solidFill>
                  <a:srgbClr val="0070C0"/>
                </a:solidFill>
                <a:latin typeface="Aharoni" panose="02010803020104030203" pitchFamily="2" charset="-79"/>
                <a:cs typeface="Aharoni" panose="02010803020104030203" pitchFamily="2" charset="-79"/>
              </a:rPr>
              <a:t>Be Honest with yourself. </a:t>
            </a:r>
          </a:p>
          <a:p>
            <a:pPr marL="0" indent="0">
              <a:buNone/>
            </a:pPr>
            <a:r>
              <a:rPr lang="en-US" dirty="0" smtClean="0"/>
              <a:t> </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124200"/>
            <a:ext cx="3638550"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descr="https://encrypted-tbn2.gstatic.com/images?q=tbn:ANd9GcQJnhweDlfCPe9E3374FGU7JDInzO0RuPU3DIOprOs4pgBuopb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81940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59413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encrypted-tbn1.gstatic.com/images?q=tbn:ANd9GcQBX77NmrHRqn6wWunk5V-quLsj8hhDCxn5qyMFepJng9WRt8RJK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5537" y="1371600"/>
            <a:ext cx="2895600" cy="192689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encrypted-tbn0.gstatic.com/images?q=tbn:ANd9GcRJDniMN2vo6fg81A9AVTk3JfIiNwetZ03_PWoPTGeGtFa3Bb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557" y="3300983"/>
            <a:ext cx="2305050" cy="19812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9600" y="685800"/>
            <a:ext cx="2667001" cy="1754326"/>
          </a:xfrm>
          <a:prstGeom prst="rect">
            <a:avLst/>
          </a:prstGeom>
        </p:spPr>
        <p:txBody>
          <a:bodyPr wrap="square">
            <a:spAutoFit/>
          </a:bodyPr>
          <a:lstStyle/>
          <a:p>
            <a:pPr algn="ctr"/>
            <a:r>
              <a:rPr lang="en-US" sz="3600" b="1" i="1" u="sng" dirty="0">
                <a:solidFill>
                  <a:srgbClr val="0070C0"/>
                </a:solidFill>
              </a:rPr>
              <a:t>Learn about your own </a:t>
            </a:r>
            <a:r>
              <a:rPr lang="en-US" sz="3600" b="1" i="1" u="sng" dirty="0" smtClean="0">
                <a:solidFill>
                  <a:srgbClr val="0070C0"/>
                </a:solidFill>
              </a:rPr>
              <a:t>culture</a:t>
            </a:r>
            <a:endParaRPr lang="en-US" sz="3600" b="1" i="1" u="sng" dirty="0">
              <a:solidFill>
                <a:srgbClr val="0070C0"/>
              </a:solidFill>
            </a:endParaRPr>
          </a:p>
        </p:txBody>
      </p:sp>
      <p:sp>
        <p:nvSpPr>
          <p:cNvPr id="3" name="TextBox 2"/>
          <p:cNvSpPr txBox="1"/>
          <p:nvPr/>
        </p:nvSpPr>
        <p:spPr>
          <a:xfrm>
            <a:off x="5029200" y="457200"/>
            <a:ext cx="1988274" cy="646331"/>
          </a:xfrm>
          <a:prstGeom prst="rect">
            <a:avLst/>
          </a:prstGeom>
          <a:noFill/>
        </p:spPr>
        <p:txBody>
          <a:bodyPr wrap="square" rtlCol="0">
            <a:spAutoFit/>
          </a:bodyPr>
          <a:lstStyle/>
          <a:p>
            <a:r>
              <a:rPr lang="en-US" sz="3600" b="1" dirty="0" smtClean="0">
                <a:solidFill>
                  <a:srgbClr val="00B050"/>
                </a:solidFill>
              </a:rPr>
              <a:t>R</a:t>
            </a:r>
            <a:r>
              <a:rPr lang="en-US" sz="3600" b="1" dirty="0" smtClean="0">
                <a:solidFill>
                  <a:srgbClr val="0070C0"/>
                </a:solidFill>
              </a:rPr>
              <a:t>ule # 2</a:t>
            </a:r>
            <a:endParaRPr lang="en-US" sz="3600" b="1" dirty="0">
              <a:solidFill>
                <a:srgbClr val="0070C0"/>
              </a:solidFill>
            </a:endParaRPr>
          </a:p>
        </p:txBody>
      </p:sp>
      <p:pic>
        <p:nvPicPr>
          <p:cNvPr id="7" name="Picture 4" descr="Don't Like Butt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1" y="3733800"/>
            <a:ext cx="4876800" cy="1548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8536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R</a:t>
            </a:r>
            <a:r>
              <a:rPr lang="en-US" b="1" dirty="0" smtClean="0">
                <a:solidFill>
                  <a:srgbClr val="0070C0"/>
                </a:solidFill>
              </a:rPr>
              <a:t>ule # 3</a:t>
            </a:r>
            <a:endParaRPr lang="en-US" b="1" dirty="0">
              <a:solidFill>
                <a:srgbClr val="0070C0"/>
              </a:solidFill>
            </a:endParaRPr>
          </a:p>
        </p:txBody>
      </p:sp>
      <p:sp>
        <p:nvSpPr>
          <p:cNvPr id="3" name="Content Placeholder 2"/>
          <p:cNvSpPr>
            <a:spLocks noGrp="1"/>
          </p:cNvSpPr>
          <p:nvPr>
            <p:ph idx="1"/>
          </p:nvPr>
        </p:nvSpPr>
        <p:spPr>
          <a:xfrm>
            <a:off x="533400" y="1066800"/>
            <a:ext cx="8153400" cy="4349750"/>
          </a:xfrm>
        </p:spPr>
        <p:txBody>
          <a:bodyPr>
            <a:normAutofit/>
          </a:bodyPr>
          <a:lstStyle/>
          <a:p>
            <a:pPr marL="0" indent="0">
              <a:buNone/>
            </a:pPr>
            <a:r>
              <a:rPr lang="en-US" sz="4400" b="1" i="1" u="sng" dirty="0" smtClean="0">
                <a:solidFill>
                  <a:srgbClr val="0070C0"/>
                </a:solidFill>
              </a:rPr>
              <a:t>Understand </a:t>
            </a:r>
            <a:r>
              <a:rPr lang="en-US" sz="4400" b="1" i="1" u="sng" dirty="0">
                <a:solidFill>
                  <a:srgbClr val="0070C0"/>
                </a:solidFill>
              </a:rPr>
              <a:t>that dealing with different people is not natural and requires </a:t>
            </a:r>
            <a:r>
              <a:rPr lang="en-US" sz="4400" b="1" i="1" u="sng" dirty="0" smtClean="0">
                <a:solidFill>
                  <a:srgbClr val="0070C0"/>
                </a:solidFill>
              </a:rPr>
              <a:t>effort</a:t>
            </a:r>
            <a:endParaRPr lang="en-US" sz="4400" b="1" i="1" u="sng" dirty="0">
              <a:solidFill>
                <a:srgbClr val="0070C0"/>
              </a:solidFill>
            </a:endParaRPr>
          </a:p>
          <a:p>
            <a:endParaRPr lang="en-US" b="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965231"/>
            <a:ext cx="2062162" cy="2445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743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2.jpeg"/>
          <p:cNvPicPr>
            <a:picLocks noGrp="1"/>
          </p:cNvPicPr>
          <p:nvPr>
            <p:ph idx="1"/>
          </p:nvPr>
        </p:nvPicPr>
        <p:blipFill>
          <a:blip r:embed="rId3" cstate="print"/>
          <a:stretch>
            <a:fillRect/>
          </a:stretch>
        </p:blipFill>
        <p:spPr>
          <a:xfrm>
            <a:off x="1219200" y="533400"/>
            <a:ext cx="6858000" cy="4883150"/>
          </a:xfrm>
          <a:prstGeom prst="rect">
            <a:avLst/>
          </a:prstGeom>
        </p:spPr>
      </p:pic>
    </p:spTree>
    <p:extLst>
      <p:ext uri="{BB962C8B-B14F-4D97-AF65-F5344CB8AC3E}">
        <p14:creationId xmlns:p14="http://schemas.microsoft.com/office/powerpoint/2010/main" val="405187265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R</a:t>
            </a:r>
            <a:r>
              <a:rPr lang="en-US" b="1" dirty="0" smtClean="0">
                <a:solidFill>
                  <a:srgbClr val="0070C0"/>
                </a:solidFill>
              </a:rPr>
              <a:t>ule # 4</a:t>
            </a:r>
            <a:endParaRPr lang="en-US" b="1" dirty="0">
              <a:solidFill>
                <a:srgbClr val="0070C0"/>
              </a:solidFill>
            </a:endParaRPr>
          </a:p>
        </p:txBody>
      </p:sp>
      <p:sp>
        <p:nvSpPr>
          <p:cNvPr id="3" name="Content Placeholder 2"/>
          <p:cNvSpPr>
            <a:spLocks noGrp="1"/>
          </p:cNvSpPr>
          <p:nvPr>
            <p:ph idx="1"/>
          </p:nvPr>
        </p:nvSpPr>
        <p:spPr>
          <a:xfrm>
            <a:off x="838200" y="990600"/>
            <a:ext cx="2286000" cy="2209800"/>
          </a:xfrm>
        </p:spPr>
        <p:txBody>
          <a:bodyPr>
            <a:normAutofit fontScale="85000" lnSpcReduction="10000"/>
          </a:bodyPr>
          <a:lstStyle/>
          <a:p>
            <a:pPr marL="0" indent="0">
              <a:buNone/>
            </a:pPr>
            <a:endParaRPr lang="en-US" dirty="0" smtClean="0">
              <a:solidFill>
                <a:srgbClr val="0070C0"/>
              </a:solidFill>
            </a:endParaRPr>
          </a:p>
          <a:p>
            <a:pPr marL="0" indent="0" algn="ctr">
              <a:buNone/>
            </a:pPr>
            <a:r>
              <a:rPr lang="en-US" b="1" i="1" u="sng" dirty="0" smtClean="0">
                <a:solidFill>
                  <a:srgbClr val="0070C0"/>
                </a:solidFill>
              </a:rPr>
              <a:t>Show </a:t>
            </a:r>
            <a:r>
              <a:rPr lang="en-US" b="1" i="1" u="sng" dirty="0">
                <a:solidFill>
                  <a:srgbClr val="0070C0"/>
                </a:solidFill>
              </a:rPr>
              <a:t>sincere </a:t>
            </a:r>
            <a:r>
              <a:rPr lang="en-US" b="1" i="1" u="sng" dirty="0">
                <a:solidFill>
                  <a:srgbClr val="00B050"/>
                </a:solidFill>
              </a:rPr>
              <a:t>interest and respect </a:t>
            </a:r>
            <a:r>
              <a:rPr lang="en-US" b="1" i="1" u="sng" dirty="0">
                <a:solidFill>
                  <a:srgbClr val="0070C0"/>
                </a:solidFill>
              </a:rPr>
              <a:t>for other cultures</a:t>
            </a:r>
            <a:r>
              <a:rPr lang="en-US" i="1" dirty="0">
                <a:solidFill>
                  <a:srgbClr val="0070C0"/>
                </a:solidFill>
              </a:rPr>
              <a:t>.</a:t>
            </a:r>
          </a:p>
          <a:p>
            <a:endParaRPr lang="en-US" b="1" i="1" dirty="0"/>
          </a:p>
        </p:txBody>
      </p:sp>
      <p:pic>
        <p:nvPicPr>
          <p:cNvPr id="1030" name="Picture 6" descr="Photo of people in a circle with their hands in the midd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1" y="1295400"/>
            <a:ext cx="2057400" cy="175907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198829"/>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3429000"/>
            <a:ext cx="1219200" cy="185928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PICTURES OF PEOPLE WORKING WITH DIFFERENT CULTUR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501390"/>
            <a:ext cx="2667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33894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R</a:t>
            </a:r>
            <a:r>
              <a:rPr lang="en-US" b="1" dirty="0" smtClean="0">
                <a:solidFill>
                  <a:srgbClr val="0070C0"/>
                </a:solidFill>
              </a:rPr>
              <a:t>ule # </a:t>
            </a:r>
            <a:r>
              <a:rPr lang="en-US" b="1" dirty="0">
                <a:solidFill>
                  <a:srgbClr val="0070C0"/>
                </a:solidFill>
              </a:rPr>
              <a:t>5</a:t>
            </a:r>
          </a:p>
        </p:txBody>
      </p:sp>
      <p:sp>
        <p:nvSpPr>
          <p:cNvPr id="3" name="Content Placeholder 2"/>
          <p:cNvSpPr>
            <a:spLocks noGrp="1"/>
          </p:cNvSpPr>
          <p:nvPr>
            <p:ph idx="1"/>
          </p:nvPr>
        </p:nvSpPr>
        <p:spPr>
          <a:xfrm>
            <a:off x="609600" y="1981200"/>
            <a:ext cx="3678810" cy="3106918"/>
          </a:xfrm>
        </p:spPr>
        <p:txBody>
          <a:bodyPr>
            <a:normAutofit/>
          </a:bodyPr>
          <a:lstStyle/>
          <a:p>
            <a:pPr marL="0" indent="0">
              <a:buNone/>
            </a:pPr>
            <a:endParaRPr lang="en-US" dirty="0" smtClean="0">
              <a:solidFill>
                <a:srgbClr val="0070C0"/>
              </a:solidFill>
            </a:endParaRPr>
          </a:p>
          <a:p>
            <a:pPr marL="0" indent="0" algn="ctr">
              <a:buNone/>
            </a:pPr>
            <a:r>
              <a:rPr lang="en-US" b="1" i="1" u="sng" dirty="0">
                <a:solidFill>
                  <a:srgbClr val="00B050"/>
                </a:solidFill>
              </a:rPr>
              <a:t>F</a:t>
            </a:r>
            <a:r>
              <a:rPr lang="en-US" b="1" i="1" u="sng" dirty="0">
                <a:solidFill>
                  <a:srgbClr val="0070C0"/>
                </a:solidFill>
              </a:rPr>
              <a:t>ind things that you </a:t>
            </a:r>
            <a:endParaRPr lang="en-US" b="1" i="1" u="sng" dirty="0" smtClean="0">
              <a:solidFill>
                <a:srgbClr val="0070C0"/>
              </a:solidFill>
            </a:endParaRPr>
          </a:p>
          <a:p>
            <a:pPr marL="0" indent="0" algn="ctr">
              <a:buNone/>
            </a:pPr>
            <a:r>
              <a:rPr lang="en-US" b="1" i="1" u="sng" dirty="0" smtClean="0">
                <a:solidFill>
                  <a:srgbClr val="00B050"/>
                </a:solidFill>
              </a:rPr>
              <a:t>admire</a:t>
            </a:r>
            <a:r>
              <a:rPr lang="en-US" b="1" i="1" u="sng" dirty="0" smtClean="0">
                <a:solidFill>
                  <a:srgbClr val="0070C0"/>
                </a:solidFill>
              </a:rPr>
              <a:t> </a:t>
            </a:r>
            <a:r>
              <a:rPr lang="en-US" b="1" i="1" u="sng" dirty="0">
                <a:solidFill>
                  <a:srgbClr val="0070C0"/>
                </a:solidFill>
              </a:rPr>
              <a:t>from other cultures.</a:t>
            </a:r>
          </a:p>
          <a:p>
            <a:pPr marL="0" indent="0" algn="ctr">
              <a:buNone/>
            </a:pPr>
            <a:endParaRPr lang="en-US" dirty="0" smtClean="0">
              <a:solidFill>
                <a:srgbClr val="0070C0"/>
              </a:solidFill>
            </a:endParaRPr>
          </a:p>
          <a:p>
            <a:endParaRPr lang="en-US" b="1" dirty="0"/>
          </a:p>
        </p:txBody>
      </p:sp>
      <p:pic>
        <p:nvPicPr>
          <p:cNvPr id="2052" name="Picture 4" descr="http://previews.123rf.com/images/lculig/lculig1501/lculig150100001/35169693-Admiration-word-cloud-concept-with-fan-success-related-tags-Stock-Ph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2362200"/>
            <a:ext cx="4132118" cy="275262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cdnimg.webstaurantstore.com/images/vendor/medium/20150323/admiration_logo_h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315" y="919007"/>
            <a:ext cx="2427280" cy="970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2813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R</a:t>
            </a:r>
            <a:r>
              <a:rPr lang="en-US" b="1" dirty="0" smtClean="0">
                <a:solidFill>
                  <a:srgbClr val="0070C0"/>
                </a:solidFill>
              </a:rPr>
              <a:t>ule # 6</a:t>
            </a:r>
            <a:endParaRPr lang="en-US" b="1" dirty="0">
              <a:solidFill>
                <a:srgbClr val="0070C0"/>
              </a:solidFill>
            </a:endParaRPr>
          </a:p>
        </p:txBody>
      </p:sp>
      <p:sp>
        <p:nvSpPr>
          <p:cNvPr id="3" name="Content Placeholder 2"/>
          <p:cNvSpPr>
            <a:spLocks noGrp="1"/>
          </p:cNvSpPr>
          <p:nvPr>
            <p:ph idx="1"/>
          </p:nvPr>
        </p:nvSpPr>
        <p:spPr>
          <a:xfrm>
            <a:off x="304800" y="1417638"/>
            <a:ext cx="3352800" cy="3389312"/>
          </a:xfrm>
        </p:spPr>
        <p:txBody>
          <a:bodyPr>
            <a:normAutofit lnSpcReduction="10000"/>
          </a:bodyPr>
          <a:lstStyle/>
          <a:p>
            <a:pPr marL="0" indent="0">
              <a:buNone/>
            </a:pPr>
            <a:endParaRPr lang="en-US" dirty="0" smtClean="0">
              <a:solidFill>
                <a:srgbClr val="0070C0"/>
              </a:solidFill>
            </a:endParaRPr>
          </a:p>
          <a:p>
            <a:pPr marL="0" indent="0" algn="ctr">
              <a:buNone/>
            </a:pPr>
            <a:r>
              <a:rPr lang="en-US" b="1" i="1" u="sng" dirty="0">
                <a:solidFill>
                  <a:srgbClr val="00B050"/>
                </a:solidFill>
              </a:rPr>
              <a:t>I</a:t>
            </a:r>
            <a:r>
              <a:rPr lang="en-US" i="1" u="sng" dirty="0">
                <a:solidFill>
                  <a:srgbClr val="0070C0"/>
                </a:solidFill>
              </a:rPr>
              <a:t>dentify </a:t>
            </a:r>
            <a:r>
              <a:rPr lang="en-US" b="1" i="1" u="sng" dirty="0" smtClean="0">
                <a:solidFill>
                  <a:srgbClr val="00B050"/>
                </a:solidFill>
              </a:rPr>
              <a:t>differences &amp; commonalities </a:t>
            </a:r>
            <a:r>
              <a:rPr lang="en-US" i="1" u="sng" dirty="0">
                <a:solidFill>
                  <a:srgbClr val="0070C0"/>
                </a:solidFill>
              </a:rPr>
              <a:t>between your culture and other cultures</a:t>
            </a:r>
            <a:r>
              <a:rPr lang="en-US" i="1" u="sng" dirty="0" smtClean="0">
                <a:solidFill>
                  <a:srgbClr val="0070C0"/>
                </a:solidFill>
              </a:rPr>
              <a:t>.</a:t>
            </a:r>
            <a:endParaRPr lang="en-US" i="1" u="sng" dirty="0">
              <a:solidFill>
                <a:srgbClr val="0070C0"/>
              </a:solidFill>
            </a:endParaRPr>
          </a:p>
        </p:txBody>
      </p:sp>
      <p:pic>
        <p:nvPicPr>
          <p:cNvPr id="3074" name="Picture 2" descr="http://image.slidesharecdn.com/identifyingsimilaritiesdifferences-110630104008-phpapp02/95/identifying-similarities-differences-1-728.jpg?cb=13094314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6887" y="1905000"/>
            <a:ext cx="3730625" cy="2797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14496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B050"/>
                </a:solidFill>
              </a:rPr>
              <a:t>R</a:t>
            </a:r>
            <a:r>
              <a:rPr lang="en-US" b="1" dirty="0" smtClean="0">
                <a:solidFill>
                  <a:srgbClr val="0070C0"/>
                </a:solidFill>
              </a:rPr>
              <a:t>ule # 7</a:t>
            </a:r>
            <a:br>
              <a:rPr lang="en-US" b="1" dirty="0" smtClean="0">
                <a:solidFill>
                  <a:srgbClr val="0070C0"/>
                </a:solidFill>
              </a:rPr>
            </a:br>
            <a:endParaRPr lang="en-US" b="1" dirty="0">
              <a:solidFill>
                <a:srgbClr val="0070C0"/>
              </a:solidFill>
            </a:endParaRPr>
          </a:p>
        </p:txBody>
      </p:sp>
      <p:sp>
        <p:nvSpPr>
          <p:cNvPr id="3" name="Content Placeholder 2"/>
          <p:cNvSpPr>
            <a:spLocks noGrp="1"/>
          </p:cNvSpPr>
          <p:nvPr>
            <p:ph idx="1"/>
          </p:nvPr>
        </p:nvSpPr>
        <p:spPr>
          <a:xfrm>
            <a:off x="76200" y="846138"/>
            <a:ext cx="3962400" cy="4106861"/>
          </a:xfrm>
        </p:spPr>
        <p:txBody>
          <a:bodyPr>
            <a:normAutofit fontScale="92500" lnSpcReduction="10000"/>
          </a:bodyPr>
          <a:lstStyle/>
          <a:p>
            <a:pPr marL="0" indent="0" algn="ctr">
              <a:buNone/>
            </a:pPr>
            <a:r>
              <a:rPr lang="en-US" i="1" u="sng" dirty="0" smtClean="0">
                <a:solidFill>
                  <a:srgbClr val="00B050"/>
                </a:solidFill>
              </a:rPr>
              <a:t>A</a:t>
            </a:r>
            <a:r>
              <a:rPr lang="en-US" i="1" u="sng" dirty="0" smtClean="0">
                <a:solidFill>
                  <a:srgbClr val="0070C0"/>
                </a:solidFill>
              </a:rPr>
              <a:t>ttend trainings and organize/lead </a:t>
            </a:r>
            <a:r>
              <a:rPr lang="en-US" i="1" u="sng" dirty="0" smtClean="0">
                <a:solidFill>
                  <a:srgbClr val="00B050"/>
                </a:solidFill>
              </a:rPr>
              <a:t>C</a:t>
            </a:r>
            <a:r>
              <a:rPr lang="en-US" i="1" u="sng" dirty="0" smtClean="0">
                <a:solidFill>
                  <a:srgbClr val="0070C0"/>
                </a:solidFill>
              </a:rPr>
              <a:t>ommunities of </a:t>
            </a:r>
            <a:r>
              <a:rPr lang="en-US" i="1" u="sng" dirty="0" smtClean="0">
                <a:solidFill>
                  <a:srgbClr val="00B050"/>
                </a:solidFill>
              </a:rPr>
              <a:t>P</a:t>
            </a:r>
            <a:r>
              <a:rPr lang="en-US" i="1" u="sng" dirty="0" smtClean="0">
                <a:solidFill>
                  <a:srgbClr val="0070C0"/>
                </a:solidFill>
              </a:rPr>
              <a:t>ractice where you can talk about </a:t>
            </a:r>
          </a:p>
          <a:p>
            <a:pPr marL="0" indent="0" algn="ctr">
              <a:buNone/>
            </a:pPr>
            <a:r>
              <a:rPr lang="en-US" i="1" u="sng" dirty="0" smtClean="0">
                <a:solidFill>
                  <a:srgbClr val="00B050"/>
                </a:solidFill>
              </a:rPr>
              <a:t>I</a:t>
            </a:r>
            <a:r>
              <a:rPr lang="en-US" i="1" u="sng" dirty="0" smtClean="0">
                <a:solidFill>
                  <a:srgbClr val="0070C0"/>
                </a:solidFill>
              </a:rPr>
              <a:t>ntercultural </a:t>
            </a:r>
            <a:r>
              <a:rPr lang="en-US" i="1" u="sng" dirty="0" smtClean="0">
                <a:solidFill>
                  <a:srgbClr val="00B050"/>
                </a:solidFill>
              </a:rPr>
              <a:t>C</a:t>
            </a:r>
            <a:r>
              <a:rPr lang="en-US" i="1" u="sng" dirty="0" smtClean="0">
                <a:solidFill>
                  <a:srgbClr val="0070C0"/>
                </a:solidFill>
              </a:rPr>
              <a:t>ompetence</a:t>
            </a:r>
          </a:p>
          <a:p>
            <a:pPr marL="0" indent="0" algn="ctr">
              <a:buNone/>
            </a:pPr>
            <a:endParaRPr lang="en-US" i="1" u="sng" dirty="0" smtClean="0">
              <a:solidFill>
                <a:srgbClr val="0070C0"/>
              </a:solidFill>
            </a:endParaRPr>
          </a:p>
          <a:p>
            <a:pPr marL="0" indent="0" algn="ctr">
              <a:buNone/>
            </a:pPr>
            <a:r>
              <a:rPr lang="en-US" u="sng" dirty="0" smtClean="0">
                <a:solidFill>
                  <a:srgbClr val="0070C0"/>
                </a:solidFill>
              </a:rPr>
              <a:t>BE PROACTIVE!!!</a:t>
            </a:r>
          </a:p>
          <a:p>
            <a:pPr marL="0" indent="0" algn="ctr">
              <a:buNone/>
            </a:pPr>
            <a:endParaRPr lang="en-US" dirty="0">
              <a:solidFill>
                <a:srgbClr val="0070C0"/>
              </a:solidFill>
            </a:endParaRPr>
          </a:p>
          <a:p>
            <a:pPr marL="0" indent="0">
              <a:buNone/>
            </a:pPr>
            <a:endParaRPr lang="en-US" dirty="0"/>
          </a:p>
        </p:txBody>
      </p:sp>
      <p:pic>
        <p:nvPicPr>
          <p:cNvPr id="4102" name="Picture 6" descr="Image result for picture of small meet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1662" y="2611142"/>
            <a:ext cx="1226788" cy="81785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picture of small meeting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066800"/>
            <a:ext cx="2113935" cy="1706562"/>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taff Meeting - Day Program   Staff Meeting 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8417" y="3060518"/>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77380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R</a:t>
            </a:r>
            <a:r>
              <a:rPr lang="en-US" b="1" dirty="0" smtClean="0">
                <a:solidFill>
                  <a:srgbClr val="0070C0"/>
                </a:solidFill>
              </a:rPr>
              <a:t>ule # </a:t>
            </a:r>
            <a:r>
              <a:rPr lang="en-US" b="1" dirty="0">
                <a:solidFill>
                  <a:srgbClr val="0070C0"/>
                </a:solidFill>
              </a:rPr>
              <a:t>8</a:t>
            </a:r>
          </a:p>
        </p:txBody>
      </p:sp>
      <p:sp>
        <p:nvSpPr>
          <p:cNvPr id="3" name="Content Placeholder 2"/>
          <p:cNvSpPr>
            <a:spLocks noGrp="1"/>
          </p:cNvSpPr>
          <p:nvPr>
            <p:ph idx="1"/>
          </p:nvPr>
        </p:nvSpPr>
        <p:spPr>
          <a:xfrm>
            <a:off x="304800" y="1143000"/>
            <a:ext cx="8487892" cy="4983163"/>
          </a:xfrm>
        </p:spPr>
        <p:txBody>
          <a:bodyPr>
            <a:normAutofit/>
          </a:bodyPr>
          <a:lstStyle/>
          <a:p>
            <a:pPr marL="0" indent="0" algn="ctr">
              <a:buNone/>
            </a:pPr>
            <a:r>
              <a:rPr lang="en-US" sz="2800" i="1" u="sng" dirty="0">
                <a:solidFill>
                  <a:srgbClr val="00B050"/>
                </a:solidFill>
              </a:rPr>
              <a:t>B</a:t>
            </a:r>
            <a:r>
              <a:rPr lang="en-US" sz="2800" i="1" u="sng" dirty="0" smtClean="0">
                <a:solidFill>
                  <a:srgbClr val="0070C0"/>
                </a:solidFill>
              </a:rPr>
              <a:t>e aware and appreciative all that diversity can </a:t>
            </a:r>
          </a:p>
          <a:p>
            <a:pPr marL="0" indent="0" algn="ctr">
              <a:buNone/>
            </a:pPr>
            <a:r>
              <a:rPr lang="en-US" sz="2800" i="1" u="sng" dirty="0" smtClean="0">
                <a:solidFill>
                  <a:srgbClr val="0070C0"/>
                </a:solidFill>
              </a:rPr>
              <a:t>bring to your institution </a:t>
            </a:r>
          </a:p>
          <a:p>
            <a:pPr marL="0" indent="0" algn="ctr">
              <a:buNone/>
            </a:pPr>
            <a:r>
              <a:rPr lang="en-US" sz="2800" i="1" u="sng" dirty="0" smtClean="0">
                <a:solidFill>
                  <a:srgbClr val="0070C0"/>
                </a:solidFill>
              </a:rPr>
              <a:t>(not just talk the talk… but walk the walk) </a:t>
            </a:r>
            <a:endParaRPr lang="en-US" sz="2800" i="1" u="sng" dirty="0">
              <a:solidFill>
                <a:srgbClr val="0070C0"/>
              </a:solidFill>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9253">
            <a:off x="3714045" y="3195506"/>
            <a:ext cx="1952625"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Picture 6" descr="http://williamoakley1.files.wordpress.com/2013/06/diversity-profit-center.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106552" flipV="1">
            <a:off x="5699813" y="3357615"/>
            <a:ext cx="3308350" cy="2197718"/>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www.bbc.co.uk/schools/gcsebitesize/dida/images/agegroups.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539570">
            <a:off x="353437" y="2924044"/>
            <a:ext cx="2503872" cy="2105026"/>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https://encrypted-tbn3.gstatic.com/images?q=tbn:ANd9GcQwxOtMytRx2kQfggIpkgfcfd8hheUXM3hCO3yQHphBnzZ-v-gFDlr9HSM">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494588">
            <a:off x="2712475" y="4019468"/>
            <a:ext cx="1809749" cy="1809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33413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R</a:t>
            </a:r>
            <a:r>
              <a:rPr lang="en-US" dirty="0" smtClean="0">
                <a:solidFill>
                  <a:srgbClr val="0070C0"/>
                </a:solidFill>
              </a:rPr>
              <a:t>ule # 9</a:t>
            </a:r>
            <a:endParaRPr lang="es-MX" dirty="0">
              <a:solidFill>
                <a:srgbClr val="0070C0"/>
              </a:solidFill>
            </a:endParaRPr>
          </a:p>
        </p:txBody>
      </p:sp>
      <p:sp>
        <p:nvSpPr>
          <p:cNvPr id="3" name="Content Placeholder 2"/>
          <p:cNvSpPr>
            <a:spLocks noGrp="1"/>
          </p:cNvSpPr>
          <p:nvPr>
            <p:ph idx="1"/>
          </p:nvPr>
        </p:nvSpPr>
        <p:spPr>
          <a:xfrm>
            <a:off x="457200" y="1600200"/>
            <a:ext cx="6553200" cy="1371600"/>
          </a:xfrm>
        </p:spPr>
        <p:txBody>
          <a:bodyPr/>
          <a:lstStyle/>
          <a:p>
            <a:pPr marL="0" indent="0" algn="ctr">
              <a:buNone/>
            </a:pPr>
            <a:endParaRPr lang="en-US" b="1" dirty="0" smtClean="0">
              <a:solidFill>
                <a:srgbClr val="0070C0"/>
              </a:solidFill>
            </a:endParaRPr>
          </a:p>
          <a:p>
            <a:pPr marL="0" indent="0" algn="ctr">
              <a:buNone/>
            </a:pPr>
            <a:r>
              <a:rPr lang="en-US" b="1" dirty="0" smtClean="0">
                <a:solidFill>
                  <a:srgbClr val="00B050"/>
                </a:solidFill>
              </a:rPr>
              <a:t>L</a:t>
            </a:r>
            <a:r>
              <a:rPr lang="en-US" b="1" dirty="0" smtClean="0">
                <a:solidFill>
                  <a:srgbClr val="0070C0"/>
                </a:solidFill>
              </a:rPr>
              <a:t>earn </a:t>
            </a:r>
            <a:r>
              <a:rPr lang="en-US" b="1" dirty="0">
                <a:solidFill>
                  <a:srgbClr val="0070C0"/>
                </a:solidFill>
              </a:rPr>
              <a:t>to</a:t>
            </a:r>
            <a:r>
              <a:rPr lang="en-US" dirty="0">
                <a:solidFill>
                  <a:srgbClr val="0070C0"/>
                </a:solidFill>
              </a:rPr>
              <a:t>  </a:t>
            </a:r>
            <a:r>
              <a:rPr lang="en-US" b="1" dirty="0">
                <a:solidFill>
                  <a:srgbClr val="0070C0"/>
                </a:solidFill>
              </a:rPr>
              <a:t>accept </a:t>
            </a:r>
            <a:r>
              <a:rPr lang="en-US" dirty="0">
                <a:solidFill>
                  <a:srgbClr val="0070C0"/>
                </a:solidFill>
              </a:rPr>
              <a:t>and </a:t>
            </a:r>
            <a:r>
              <a:rPr lang="en-US" b="1" dirty="0">
                <a:solidFill>
                  <a:srgbClr val="0070C0"/>
                </a:solidFill>
              </a:rPr>
              <a:t>respect</a:t>
            </a:r>
            <a:r>
              <a:rPr lang="en-US" dirty="0">
                <a:solidFill>
                  <a:srgbClr val="0070C0"/>
                </a:solidFill>
              </a:rPr>
              <a:t> cultural differences</a:t>
            </a:r>
            <a:r>
              <a:rPr lang="en-US" dirty="0">
                <a:solidFill>
                  <a:schemeClr val="accent1"/>
                </a:solidFill>
              </a:rPr>
              <a:t>.</a:t>
            </a:r>
          </a:p>
        </p:txBody>
      </p:sp>
      <p:sp>
        <p:nvSpPr>
          <p:cNvPr id="4" name="Rectangle 3"/>
          <p:cNvSpPr/>
          <p:nvPr/>
        </p:nvSpPr>
        <p:spPr>
          <a:xfrm>
            <a:off x="4495800" y="4038600"/>
            <a:ext cx="3810000" cy="1754326"/>
          </a:xfrm>
          <a:prstGeom prst="rect">
            <a:avLst/>
          </a:prstGeom>
        </p:spPr>
        <p:txBody>
          <a:bodyPr wrap="square">
            <a:spAutoFit/>
          </a:bodyPr>
          <a:lstStyle/>
          <a:p>
            <a:endParaRPr lang="en-US" dirty="0" smtClean="0"/>
          </a:p>
          <a:p>
            <a:endParaRPr lang="en-US" dirty="0"/>
          </a:p>
          <a:p>
            <a:endParaRPr lang="en-US" dirty="0" smtClean="0"/>
          </a:p>
          <a:p>
            <a:pPr algn="r"/>
            <a:r>
              <a:rPr lang="en-US" i="1" dirty="0" smtClean="0">
                <a:solidFill>
                  <a:schemeClr val="accent1"/>
                </a:solidFill>
              </a:rPr>
              <a:t>“Understanding </a:t>
            </a:r>
            <a:r>
              <a:rPr lang="en-US" i="1" dirty="0">
                <a:solidFill>
                  <a:schemeClr val="accent1"/>
                </a:solidFill>
              </a:rPr>
              <a:t>differences and having my differences be </a:t>
            </a:r>
            <a:r>
              <a:rPr lang="en-US" i="1" dirty="0" smtClean="0">
                <a:solidFill>
                  <a:schemeClr val="accent1"/>
                </a:solidFill>
              </a:rPr>
              <a:t>understood”  Tennessee FCS Educator</a:t>
            </a:r>
            <a:endParaRPr lang="en-US" i="1" dirty="0">
              <a:solidFill>
                <a:schemeClr val="accent1"/>
              </a:solidFill>
            </a:endParaRPr>
          </a:p>
        </p:txBody>
      </p:sp>
      <p:pic>
        <p:nvPicPr>
          <p:cNvPr id="5122" name="Picture 2" descr="http://d2o0s6dw5vy4be.cloudfront.net/wp-content/uploads/2014/10/Screen-Shot-2014-10-18-at-4.17.15-PM.png?9b667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505200"/>
            <a:ext cx="3819832"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ltural Differences and Cross-Cultural Communication: Difference Meanings of the same ges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6024" y="274638"/>
            <a:ext cx="2478614" cy="1858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6334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6000" b="1" dirty="0" smtClean="0">
                <a:solidFill>
                  <a:srgbClr val="00B050"/>
                </a:solidFill>
              </a:rPr>
              <a:t>Rule # 10</a:t>
            </a:r>
          </a:p>
          <a:p>
            <a:pPr marL="0" indent="0" algn="ctr">
              <a:buNone/>
            </a:pPr>
            <a:r>
              <a:rPr lang="en-US" sz="6000" b="1" dirty="0" smtClean="0">
                <a:solidFill>
                  <a:srgbClr val="00B050"/>
                </a:solidFill>
              </a:rPr>
              <a:t>A</a:t>
            </a:r>
            <a:r>
              <a:rPr lang="en-US" sz="6000" dirty="0" smtClean="0">
                <a:solidFill>
                  <a:srgbClr val="0070C0"/>
                </a:solidFill>
              </a:rPr>
              <a:t>lways </a:t>
            </a:r>
          </a:p>
          <a:p>
            <a:pPr marL="0" indent="0" algn="ctr">
              <a:buNone/>
            </a:pPr>
            <a:r>
              <a:rPr lang="en-US" sz="6000" dirty="0" smtClean="0">
                <a:solidFill>
                  <a:srgbClr val="0070C0"/>
                </a:solidFill>
              </a:rPr>
              <a:t>remember…..</a:t>
            </a:r>
            <a:endParaRPr lang="es-MX" sz="6000" dirty="0">
              <a:solidFill>
                <a:srgbClr val="0070C0"/>
              </a:solidFill>
            </a:endParaRPr>
          </a:p>
        </p:txBody>
      </p:sp>
    </p:spTree>
    <p:extLst>
      <p:ext uri="{BB962C8B-B14F-4D97-AF65-F5344CB8AC3E}">
        <p14:creationId xmlns:p14="http://schemas.microsoft.com/office/powerpoint/2010/main" val="3509260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dirty="0"/>
          </a:p>
        </p:txBody>
      </p:sp>
      <p:sp>
        <p:nvSpPr>
          <p:cNvPr id="3" name="Content Placeholder 2"/>
          <p:cNvSpPr>
            <a:spLocks noGrp="1"/>
          </p:cNvSpPr>
          <p:nvPr>
            <p:ph idx="1"/>
          </p:nvPr>
        </p:nvSpPr>
        <p:spPr/>
        <p:txBody>
          <a:bodyPr/>
          <a:lstStyle/>
          <a:p>
            <a:endParaRPr lang="es-MX" dirty="0"/>
          </a:p>
        </p:txBody>
      </p:sp>
      <p:pic>
        <p:nvPicPr>
          <p:cNvPr id="4" name="Picture 2" descr="C:\Users\fabregm\Pictures\PRESENTACIONES\Ojo del mund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 y="304800"/>
            <a:ext cx="2057400" cy="502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smtClean="0">
                <a:solidFill>
                  <a:srgbClr val="00B050"/>
                </a:solidFill>
              </a:rPr>
              <a:t>E</a:t>
            </a:r>
            <a:r>
              <a:rPr lang="en-US" sz="4000" b="1" i="1" dirty="0" smtClean="0">
                <a:solidFill>
                  <a:srgbClr val="0070C0"/>
                </a:solidFill>
              </a:rPr>
              <a:t>ach one of us...sees the world with different eyes</a:t>
            </a:r>
            <a:endParaRPr lang="es-MX" sz="4000" b="1" i="1" dirty="0">
              <a:solidFill>
                <a:srgbClr val="0070C0"/>
              </a:solidFill>
            </a:endParaRPr>
          </a:p>
        </p:txBody>
      </p:sp>
      <p:sp>
        <p:nvSpPr>
          <p:cNvPr id="6" name="Rectangle 5"/>
          <p:cNvSpPr/>
          <p:nvPr/>
        </p:nvSpPr>
        <p:spPr>
          <a:xfrm>
            <a:off x="228600" y="5562600"/>
            <a:ext cx="8915400"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rgbClr val="0070C0"/>
                </a:solidFill>
              </a:rPr>
              <a:t>That is why…We need to respect the Differences!</a:t>
            </a:r>
            <a:endParaRPr lang="es-MX" sz="3200" b="1" i="1" dirty="0">
              <a:solidFill>
                <a:srgbClr val="0070C0"/>
              </a:solidFill>
            </a:endParaRPr>
          </a:p>
        </p:txBody>
      </p:sp>
    </p:spTree>
    <p:extLst>
      <p:ext uri="{BB962C8B-B14F-4D97-AF65-F5344CB8AC3E}">
        <p14:creationId xmlns:p14="http://schemas.microsoft.com/office/powerpoint/2010/main" val="304627411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latin typeface="Cambria" panose="02040503050406030204" pitchFamily="18" charset="0"/>
              </a:rPr>
              <a:t>E</a:t>
            </a:r>
            <a:r>
              <a:rPr lang="en-US" dirty="0" smtClean="0">
                <a:solidFill>
                  <a:srgbClr val="0070C0"/>
                </a:solidFill>
                <a:latin typeface="Cambria" panose="02040503050406030204" pitchFamily="18" charset="0"/>
              </a:rPr>
              <a:t>xpected </a:t>
            </a:r>
            <a:r>
              <a:rPr lang="en-US" b="1" dirty="0" smtClean="0">
                <a:solidFill>
                  <a:srgbClr val="00B050"/>
                </a:solidFill>
                <a:latin typeface="Cambria" panose="02040503050406030204" pitchFamily="18" charset="0"/>
              </a:rPr>
              <a:t>O</a:t>
            </a:r>
            <a:r>
              <a:rPr lang="en-US" dirty="0" smtClean="0">
                <a:solidFill>
                  <a:srgbClr val="0070C0"/>
                </a:solidFill>
                <a:latin typeface="Cambria" panose="02040503050406030204" pitchFamily="18" charset="0"/>
              </a:rPr>
              <a:t>utcome</a:t>
            </a:r>
            <a:endParaRPr lang="es-MX" dirty="0">
              <a:solidFill>
                <a:srgbClr val="0070C0"/>
              </a:solidFill>
              <a:latin typeface="Cambria" panose="02040503050406030204" pitchFamily="18" charset="0"/>
            </a:endParaRPr>
          </a:p>
        </p:txBody>
      </p:sp>
      <p:sp>
        <p:nvSpPr>
          <p:cNvPr id="3" name="Content Placeholder 2"/>
          <p:cNvSpPr>
            <a:spLocks noGrp="1"/>
          </p:cNvSpPr>
          <p:nvPr>
            <p:ph idx="1"/>
          </p:nvPr>
        </p:nvSpPr>
        <p:spPr/>
        <p:txBody>
          <a:bodyPr/>
          <a:lstStyle/>
          <a:p>
            <a:pPr marL="0" indent="0" algn="ctr">
              <a:buNone/>
            </a:pPr>
            <a:r>
              <a:rPr lang="en-US" sz="2400" i="1" dirty="0" smtClean="0">
                <a:solidFill>
                  <a:srgbClr val="0070C0"/>
                </a:solidFill>
                <a:latin typeface="Cambria" panose="02040503050406030204" pitchFamily="18" charset="0"/>
              </a:rPr>
              <a:t>Discuss  </a:t>
            </a:r>
            <a:r>
              <a:rPr lang="en-US" sz="2400" i="1" dirty="0">
                <a:solidFill>
                  <a:srgbClr val="0070C0"/>
                </a:solidFill>
                <a:latin typeface="Cambria" panose="02040503050406030204" pitchFamily="18" charset="0"/>
              </a:rPr>
              <a:t>key concepts related to </a:t>
            </a:r>
            <a:r>
              <a:rPr lang="en-US" sz="2400" i="1" dirty="0" smtClean="0">
                <a:solidFill>
                  <a:srgbClr val="0070C0"/>
                </a:solidFill>
                <a:latin typeface="Cambria" panose="02040503050406030204" pitchFamily="18" charset="0"/>
              </a:rPr>
              <a:t>Multicultural Environments, Diversity, Inclusion &amp; Intercultural Competence </a:t>
            </a:r>
          </a:p>
          <a:p>
            <a:pPr marL="0" indent="0" algn="ctr">
              <a:buNone/>
            </a:pPr>
            <a:endParaRPr lang="en-US" sz="2400" i="1" dirty="0">
              <a:solidFill>
                <a:srgbClr val="0070C0"/>
              </a:solidFill>
              <a:latin typeface="Cambria" panose="02040503050406030204" pitchFamily="18" charset="0"/>
            </a:endParaRPr>
          </a:p>
          <a:p>
            <a:pPr marL="0" indent="0" algn="ctr">
              <a:buNone/>
            </a:pPr>
            <a:r>
              <a:rPr lang="en-US" sz="2400" i="1" dirty="0" smtClean="0">
                <a:solidFill>
                  <a:srgbClr val="0070C0"/>
                </a:solidFill>
                <a:latin typeface="Cambria" panose="02040503050406030204" pitchFamily="18" charset="0"/>
              </a:rPr>
              <a:t>Discuss the University of UC ANR Diversity &amp; Inclusion Model </a:t>
            </a:r>
          </a:p>
          <a:p>
            <a:pPr marL="0" indent="0" algn="ctr">
              <a:buNone/>
            </a:pPr>
            <a:endParaRPr lang="en-US" sz="2400" i="1" dirty="0">
              <a:solidFill>
                <a:srgbClr val="0070C0"/>
              </a:solidFill>
              <a:latin typeface="Cambria" panose="02040503050406030204" pitchFamily="18" charset="0"/>
            </a:endParaRPr>
          </a:p>
          <a:p>
            <a:pPr marL="0" indent="0" algn="ctr">
              <a:buNone/>
            </a:pPr>
            <a:r>
              <a:rPr lang="en-US" sz="2400" i="1" dirty="0" smtClean="0">
                <a:solidFill>
                  <a:srgbClr val="0070C0"/>
                </a:solidFill>
                <a:latin typeface="Cambria" panose="02040503050406030204" pitchFamily="18" charset="0"/>
              </a:rPr>
              <a:t>Gain </a:t>
            </a:r>
            <a:r>
              <a:rPr lang="en-US" sz="2400" i="1" dirty="0">
                <a:solidFill>
                  <a:srgbClr val="0070C0"/>
                </a:solidFill>
                <a:latin typeface="Cambria" panose="02040503050406030204" pitchFamily="18" charset="0"/>
              </a:rPr>
              <a:t>understanding </a:t>
            </a:r>
            <a:r>
              <a:rPr lang="en-US" sz="2400" i="1" dirty="0" smtClean="0">
                <a:solidFill>
                  <a:srgbClr val="0070C0"/>
                </a:solidFill>
                <a:latin typeface="Cambria" panose="02040503050406030204" pitchFamily="18" charset="0"/>
              </a:rPr>
              <a:t>on </a:t>
            </a:r>
            <a:r>
              <a:rPr lang="en-US" sz="2400" i="1" dirty="0">
                <a:solidFill>
                  <a:srgbClr val="0070C0"/>
                </a:solidFill>
                <a:latin typeface="Cambria" panose="02040503050406030204" pitchFamily="18" charset="0"/>
              </a:rPr>
              <a:t>how to </a:t>
            </a:r>
            <a:r>
              <a:rPr lang="en-US" sz="2400" i="1" dirty="0" smtClean="0">
                <a:solidFill>
                  <a:srgbClr val="0070C0"/>
                </a:solidFill>
                <a:latin typeface="Cambria" panose="02040503050406030204" pitchFamily="18" charset="0"/>
              </a:rPr>
              <a:t>develop a plan to improve </a:t>
            </a:r>
            <a:r>
              <a:rPr lang="en-US" sz="2400" i="1" dirty="0">
                <a:solidFill>
                  <a:srgbClr val="0070C0"/>
                </a:solidFill>
                <a:latin typeface="Cambria" panose="02040503050406030204" pitchFamily="18" charset="0"/>
              </a:rPr>
              <a:t>your organization and personal Intercultural </a:t>
            </a:r>
            <a:r>
              <a:rPr lang="en-US" sz="2400" i="1" dirty="0" smtClean="0">
                <a:solidFill>
                  <a:srgbClr val="0070C0"/>
                </a:solidFill>
                <a:latin typeface="Cambria" panose="02040503050406030204" pitchFamily="18" charset="0"/>
              </a:rPr>
              <a:t>Competence</a:t>
            </a:r>
          </a:p>
        </p:txBody>
      </p:sp>
    </p:spTree>
    <p:extLst>
      <p:ext uri="{BB962C8B-B14F-4D97-AF65-F5344CB8AC3E}">
        <p14:creationId xmlns:p14="http://schemas.microsoft.com/office/powerpoint/2010/main" val="23179702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lgn="ctr">
              <a:buNone/>
            </a:pPr>
            <a:r>
              <a:rPr lang="en-US" sz="7200" b="1" i="1" dirty="0" smtClean="0">
                <a:solidFill>
                  <a:srgbClr val="00B050"/>
                </a:solidFill>
              </a:rPr>
              <a:t>Q</a:t>
            </a:r>
            <a:r>
              <a:rPr lang="en-US" sz="7200" b="1" i="1" dirty="0" smtClean="0">
                <a:solidFill>
                  <a:srgbClr val="0070C0"/>
                </a:solidFill>
              </a:rPr>
              <a:t>uestions?</a:t>
            </a:r>
            <a:endParaRPr lang="es-MX" sz="7200" b="1" i="1" dirty="0">
              <a:solidFill>
                <a:srgbClr val="0070C0"/>
              </a:solidFill>
            </a:endParaRPr>
          </a:p>
        </p:txBody>
      </p:sp>
    </p:spTree>
    <p:extLst>
      <p:ext uri="{BB962C8B-B14F-4D97-AF65-F5344CB8AC3E}">
        <p14:creationId xmlns:p14="http://schemas.microsoft.com/office/powerpoint/2010/main" val="108812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3.jpeg"/>
          <p:cNvPicPr>
            <a:picLocks noGrp="1"/>
          </p:cNvPicPr>
          <p:nvPr>
            <p:ph idx="1"/>
          </p:nvPr>
        </p:nvPicPr>
        <p:blipFill>
          <a:blip r:embed="rId3" cstate="print"/>
          <a:stretch>
            <a:fillRect/>
          </a:stretch>
        </p:blipFill>
        <p:spPr>
          <a:xfrm>
            <a:off x="1143000" y="533400"/>
            <a:ext cx="7315200" cy="4883150"/>
          </a:xfrm>
          <a:prstGeom prst="rect">
            <a:avLst/>
          </a:prstGeom>
        </p:spPr>
      </p:pic>
    </p:spTree>
    <p:extLst>
      <p:ext uri="{BB962C8B-B14F-4D97-AF65-F5344CB8AC3E}">
        <p14:creationId xmlns:p14="http://schemas.microsoft.com/office/powerpoint/2010/main" val="142630068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43600" y="0"/>
            <a:ext cx="2266552" cy="12895838"/>
          </a:xfrm>
          <a:prstGeom prst="rect">
            <a:avLst/>
          </a:prstGeom>
          <a:noFill/>
        </p:spPr>
        <p:txBody>
          <a:bodyPr wrap="square" rtlCol="0">
            <a:spAutoFit/>
          </a:bodyPr>
          <a:lstStyle/>
          <a:p>
            <a:endParaRPr lang="en-US" sz="3200" dirty="0" smtClean="0"/>
          </a:p>
          <a:p>
            <a:r>
              <a:rPr lang="en-US" sz="3200" dirty="0" smtClean="0">
                <a:solidFill>
                  <a:srgbClr val="0070C0"/>
                </a:solidFill>
              </a:rPr>
              <a:t>Gracias</a:t>
            </a:r>
          </a:p>
          <a:p>
            <a:r>
              <a:rPr lang="en-US" sz="3200" dirty="0" smtClean="0">
                <a:solidFill>
                  <a:srgbClr val="0070C0"/>
                </a:solidFill>
              </a:rPr>
              <a:t>Thank You</a:t>
            </a:r>
          </a:p>
          <a:p>
            <a:r>
              <a:rPr lang="en-US" sz="3200" dirty="0" smtClean="0">
                <a:solidFill>
                  <a:srgbClr val="0070C0"/>
                </a:solidFill>
              </a:rPr>
              <a:t>Merci</a:t>
            </a:r>
          </a:p>
          <a:p>
            <a:r>
              <a:rPr lang="en-US" sz="3200" dirty="0" smtClean="0">
                <a:solidFill>
                  <a:srgbClr val="0070C0"/>
                </a:solidFill>
              </a:rPr>
              <a:t>Danke</a:t>
            </a:r>
          </a:p>
          <a:p>
            <a:r>
              <a:rPr lang="hi-IN" sz="3200" dirty="0" smtClean="0">
                <a:solidFill>
                  <a:srgbClr val="0070C0"/>
                </a:solidFill>
              </a:rPr>
              <a:t>धन्यवाद</a:t>
            </a:r>
            <a:endParaRPr lang="en-US" sz="3200" dirty="0" smtClean="0">
              <a:solidFill>
                <a:srgbClr val="0070C0"/>
              </a:solidFill>
            </a:endParaRPr>
          </a:p>
          <a:p>
            <a:r>
              <a:rPr lang="en-US" sz="3200" dirty="0" smtClean="0">
                <a:solidFill>
                  <a:srgbClr val="0070C0"/>
                </a:solidFill>
              </a:rPr>
              <a:t>Gracies</a:t>
            </a:r>
          </a:p>
          <a:p>
            <a:r>
              <a:rPr lang="en-US" sz="3200" dirty="0" smtClean="0">
                <a:solidFill>
                  <a:srgbClr val="0070C0"/>
                </a:solidFill>
              </a:rPr>
              <a:t>Obrigado</a:t>
            </a:r>
          </a:p>
          <a:p>
            <a:r>
              <a:rPr lang="th-TH" sz="3200" dirty="0" smtClean="0">
                <a:solidFill>
                  <a:srgbClr val="0070C0"/>
                </a:solidFill>
              </a:rPr>
              <a:t>ขอบคุณ</a:t>
            </a:r>
            <a:endParaRPr lang="en-US" sz="3200" dirty="0" smtClean="0">
              <a:solidFill>
                <a:srgbClr val="0070C0"/>
              </a:solidFill>
            </a:endParaRPr>
          </a:p>
          <a:p>
            <a:r>
              <a:rPr lang="en-US" sz="3200" dirty="0" smtClean="0">
                <a:solidFill>
                  <a:srgbClr val="0070C0"/>
                </a:solidFill>
              </a:rPr>
              <a:t>Ekusheh</a:t>
            </a:r>
          </a:p>
          <a:p>
            <a:r>
              <a:rPr lang="en-US" sz="3200" dirty="0" smtClean="0">
                <a:solidFill>
                  <a:srgbClr val="0070C0"/>
                </a:solidFill>
              </a:rPr>
              <a:t>Salamat</a:t>
            </a:r>
          </a:p>
          <a:p>
            <a:endParaRPr lang="en-US" sz="3200" dirty="0" smtClean="0"/>
          </a:p>
          <a:p>
            <a:endParaRPr lang="en-US" sz="3200" dirty="0" smtClean="0"/>
          </a:p>
          <a:p>
            <a:endParaRPr lang="en-US" sz="3200" dirty="0" smtClean="0"/>
          </a:p>
          <a:p>
            <a:endParaRPr lang="en-US" sz="3200" dirty="0" smtClean="0"/>
          </a:p>
          <a:p>
            <a:endParaRPr lang="en-US" sz="3200" dirty="0" smtClean="0"/>
          </a:p>
          <a:p>
            <a:endParaRPr lang="en-US" sz="3200" dirty="0" smtClean="0"/>
          </a:p>
          <a:p>
            <a:endParaRPr lang="en-US" sz="3200" dirty="0" smtClean="0"/>
          </a:p>
          <a:p>
            <a:endParaRPr lang="en-US" sz="3200" dirty="0" smtClean="0"/>
          </a:p>
          <a:p>
            <a:endParaRPr lang="en-US" sz="3200" dirty="0" smtClean="0"/>
          </a:p>
          <a:p>
            <a:endParaRPr lang="en-US" sz="3200" dirty="0" smtClean="0"/>
          </a:p>
          <a:p>
            <a:endParaRPr lang="en-US" sz="3200" dirty="0" smtClean="0"/>
          </a:p>
          <a:p>
            <a:endParaRPr lang="en-US" sz="3200" dirty="0" smtClean="0"/>
          </a:p>
          <a:p>
            <a:endParaRPr lang="en-US" sz="3200" dirty="0" smtClean="0"/>
          </a:p>
          <a:p>
            <a:endParaRPr lang="en-US" sz="3200" dirty="0" smtClean="0"/>
          </a:p>
          <a:p>
            <a:endParaRPr lang="en-US" sz="3200" dirty="0"/>
          </a:p>
        </p:txBody>
      </p:sp>
      <p:sp>
        <p:nvSpPr>
          <p:cNvPr id="3" name="TextBox 2"/>
          <p:cNvSpPr txBox="1"/>
          <p:nvPr/>
        </p:nvSpPr>
        <p:spPr>
          <a:xfrm>
            <a:off x="1752600" y="2209800"/>
            <a:ext cx="184731" cy="369332"/>
          </a:xfrm>
          <a:prstGeom prst="rect">
            <a:avLst/>
          </a:prstGeom>
          <a:noFill/>
        </p:spPr>
        <p:txBody>
          <a:bodyPr wrap="none" rtlCol="0">
            <a:spAutoFit/>
          </a:bodyPr>
          <a:lstStyle/>
          <a:p>
            <a:endParaRPr lang="en-US" dirty="0"/>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57200"/>
            <a:ext cx="3257550" cy="519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033760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R</a:t>
            </a:r>
            <a:r>
              <a:rPr lang="en-US" dirty="0" smtClean="0">
                <a:solidFill>
                  <a:srgbClr val="0070C0"/>
                </a:solidFill>
              </a:rPr>
              <a:t>eferences</a:t>
            </a:r>
            <a:endParaRPr lang="en-US" dirty="0">
              <a:solidFill>
                <a:srgbClr val="0070C0"/>
              </a:solidFill>
            </a:endParaRPr>
          </a:p>
        </p:txBody>
      </p:sp>
      <p:sp>
        <p:nvSpPr>
          <p:cNvPr id="3" name="Content Placeholder 2"/>
          <p:cNvSpPr>
            <a:spLocks noGrp="1"/>
          </p:cNvSpPr>
          <p:nvPr>
            <p:ph idx="1"/>
          </p:nvPr>
        </p:nvSpPr>
        <p:spPr>
          <a:xfrm>
            <a:off x="457200" y="1219200"/>
            <a:ext cx="8229600" cy="4906963"/>
          </a:xfrm>
        </p:spPr>
        <p:txBody>
          <a:bodyPr>
            <a:noAutofit/>
          </a:bodyPr>
          <a:lstStyle/>
          <a:p>
            <a:r>
              <a:rPr lang="en-US" sz="1000" dirty="0">
                <a:solidFill>
                  <a:srgbClr val="0070C0"/>
                </a:solidFill>
              </a:rPr>
              <a:t>Bennett, M. J. (1986). A developmental approach to training for intercultural </a:t>
            </a:r>
            <a:r>
              <a:rPr lang="en-US" sz="1000" dirty="0" smtClean="0">
                <a:solidFill>
                  <a:srgbClr val="0070C0"/>
                </a:solidFill>
              </a:rPr>
              <a:t>sensitivity. </a:t>
            </a:r>
            <a:r>
              <a:rPr lang="en-US" sz="1000" i="1" dirty="0" smtClean="0">
                <a:solidFill>
                  <a:srgbClr val="0070C0"/>
                </a:solidFill>
              </a:rPr>
              <a:t>International </a:t>
            </a:r>
            <a:r>
              <a:rPr lang="en-US" sz="1000" i="1" dirty="0">
                <a:solidFill>
                  <a:srgbClr val="0070C0"/>
                </a:solidFill>
              </a:rPr>
              <a:t>Journal of Intercultural Relations, 10</a:t>
            </a:r>
            <a:r>
              <a:rPr lang="en-US" sz="1000" dirty="0">
                <a:solidFill>
                  <a:srgbClr val="0070C0"/>
                </a:solidFill>
              </a:rPr>
              <a:t>, 179-195.</a:t>
            </a:r>
          </a:p>
          <a:p>
            <a:r>
              <a:rPr lang="en-US" sz="1000" dirty="0">
                <a:solidFill>
                  <a:srgbClr val="0070C0"/>
                </a:solidFill>
              </a:rPr>
              <a:t>Bennett, M. J. (</a:t>
            </a:r>
            <a:r>
              <a:rPr lang="en-US" sz="1000" dirty="0" smtClean="0">
                <a:solidFill>
                  <a:srgbClr val="0070C0"/>
                </a:solidFill>
              </a:rPr>
              <a:t>1993). </a:t>
            </a:r>
            <a:r>
              <a:rPr lang="en-US" sz="1000" dirty="0">
                <a:solidFill>
                  <a:srgbClr val="0070C0"/>
                </a:solidFill>
              </a:rPr>
              <a:t>Towards ethnorelativism: A developmental model of </a:t>
            </a:r>
            <a:r>
              <a:rPr lang="en-US" sz="1000" dirty="0" smtClean="0">
                <a:solidFill>
                  <a:srgbClr val="0070C0"/>
                </a:solidFill>
              </a:rPr>
              <a:t>intercultural sensitivity</a:t>
            </a:r>
            <a:r>
              <a:rPr lang="en-US" sz="1000" dirty="0">
                <a:solidFill>
                  <a:srgbClr val="0070C0"/>
                </a:solidFill>
              </a:rPr>
              <a:t>. In R. M. Paige (Ed.), </a:t>
            </a:r>
            <a:r>
              <a:rPr lang="en-US" sz="1000" i="1" dirty="0">
                <a:solidFill>
                  <a:srgbClr val="0070C0"/>
                </a:solidFill>
              </a:rPr>
              <a:t>Education for the intercultural experience </a:t>
            </a:r>
            <a:r>
              <a:rPr lang="en-US" sz="1000" dirty="0">
                <a:solidFill>
                  <a:srgbClr val="0070C0"/>
                </a:solidFill>
              </a:rPr>
              <a:t>(pp. 21-71</a:t>
            </a:r>
            <a:r>
              <a:rPr lang="en-US" sz="1000" dirty="0" smtClean="0">
                <a:solidFill>
                  <a:srgbClr val="0070C0"/>
                </a:solidFill>
              </a:rPr>
              <a:t>). Yarmouth</a:t>
            </a:r>
            <a:r>
              <a:rPr lang="en-US" sz="1000" dirty="0">
                <a:solidFill>
                  <a:srgbClr val="0070C0"/>
                </a:solidFill>
              </a:rPr>
              <a:t>, ME: Intercultural Press.</a:t>
            </a:r>
            <a:endParaRPr lang="en-US" sz="1000" dirty="0" smtClean="0">
              <a:solidFill>
                <a:srgbClr val="0070C0"/>
              </a:solidFill>
            </a:endParaRPr>
          </a:p>
          <a:p>
            <a:r>
              <a:rPr lang="en-US" sz="1000" dirty="0">
                <a:solidFill>
                  <a:srgbClr val="0070C0"/>
                </a:solidFill>
              </a:rPr>
              <a:t>Berthoin, A</a:t>
            </a:r>
            <a:r>
              <a:rPr lang="en-US" sz="1000" dirty="0" smtClean="0">
                <a:solidFill>
                  <a:srgbClr val="0070C0"/>
                </a:solidFill>
              </a:rPr>
              <a:t>.&amp;  </a:t>
            </a:r>
            <a:r>
              <a:rPr lang="en-US" sz="1000" dirty="0">
                <a:solidFill>
                  <a:srgbClr val="0070C0"/>
                </a:solidFill>
              </a:rPr>
              <a:t>Friedman, V. J. (Writer) (2008). Learning To Negotiate Reality: a Strategy for</a:t>
            </a:r>
          </a:p>
          <a:p>
            <a:pPr marL="0" indent="0">
              <a:buNone/>
            </a:pPr>
            <a:r>
              <a:rPr lang="en-US" sz="1000" dirty="0" smtClean="0">
                <a:solidFill>
                  <a:srgbClr val="0070C0"/>
                </a:solidFill>
              </a:rPr>
              <a:t>         Teaching </a:t>
            </a:r>
            <a:r>
              <a:rPr lang="en-US" sz="1000" dirty="0">
                <a:solidFill>
                  <a:srgbClr val="0070C0"/>
                </a:solidFill>
              </a:rPr>
              <a:t>Intercultural Competencies</a:t>
            </a:r>
            <a:endParaRPr lang="en-US" sz="1000" dirty="0" smtClean="0">
              <a:solidFill>
                <a:srgbClr val="0070C0"/>
              </a:solidFill>
            </a:endParaRPr>
          </a:p>
          <a:p>
            <a:r>
              <a:rPr lang="en-US" sz="1000" dirty="0" smtClean="0">
                <a:solidFill>
                  <a:srgbClr val="0070C0"/>
                </a:solidFill>
              </a:rPr>
              <a:t>Cross Cultural Communication. Retrieved October 14, 2013, from </a:t>
            </a:r>
            <a:r>
              <a:rPr lang="en-US" sz="1000" dirty="0">
                <a:solidFill>
                  <a:srgbClr val="0070C0"/>
                </a:solidFill>
              </a:rPr>
              <a:t>http://www.google.com/imgres?imgurl=http://bestcareermatch.com/files/2013/06/white-triangle.gif&amp;imgrefurl=http://bestcareermatch.com/cross-cultural-communication/&amp;h=509&amp;w=720&amp;sz=72&amp;tbnid=gzyAdkc8ilrPLM:&amp;tbnh=117&amp;tbnw=166&amp;zoom=1&amp;usg</a:t>
            </a:r>
            <a:r>
              <a:rPr lang="en-US" sz="1000" dirty="0" smtClean="0">
                <a:solidFill>
                  <a:srgbClr val="0070C0"/>
                </a:solidFill>
              </a:rPr>
              <a:t>=__gQWLTO3KQUt2M8nO6NUndhfFRI</a:t>
            </a:r>
            <a:r>
              <a:rPr lang="en-US" sz="1000" dirty="0">
                <a:solidFill>
                  <a:srgbClr val="0070C0"/>
                </a:solidFill>
              </a:rPr>
              <a:t>=&amp;</a:t>
            </a:r>
            <a:r>
              <a:rPr lang="en-US" sz="1000" dirty="0" smtClean="0">
                <a:solidFill>
                  <a:srgbClr val="0070C0"/>
                </a:solidFill>
              </a:rPr>
              <a:t>docid=2LSGoCl12rSs1M&amp;sa=X&amp;ei=0gdgUuDPDcrm2gXO8IGgDg&amp;ved=0CDMQ9QEwAA</a:t>
            </a:r>
          </a:p>
          <a:p>
            <a:r>
              <a:rPr lang="en-US" sz="1000" dirty="0">
                <a:solidFill>
                  <a:srgbClr val="0070C0"/>
                </a:solidFill>
              </a:rPr>
              <a:t>Haeger, L. C. (2007). </a:t>
            </a:r>
            <a:r>
              <a:rPr lang="en-US" sz="1000" i="1" dirty="0">
                <a:solidFill>
                  <a:srgbClr val="0070C0"/>
                </a:solidFill>
              </a:rPr>
              <a:t>Intercultural competence: An investigation of strategies employed by</a:t>
            </a:r>
          </a:p>
          <a:p>
            <a:pPr marL="0" indent="0">
              <a:buNone/>
            </a:pPr>
            <a:r>
              <a:rPr lang="en-US" sz="1000" i="1" dirty="0" smtClean="0">
                <a:solidFill>
                  <a:srgbClr val="0070C0"/>
                </a:solidFill>
              </a:rPr>
              <a:t>         transnational </a:t>
            </a:r>
            <a:r>
              <a:rPr lang="en-US" sz="1000" i="1" dirty="0">
                <a:solidFill>
                  <a:srgbClr val="0070C0"/>
                </a:solidFill>
              </a:rPr>
              <a:t>faculty members. </a:t>
            </a:r>
            <a:r>
              <a:rPr lang="en-US" sz="1000" dirty="0">
                <a:solidFill>
                  <a:srgbClr val="0070C0"/>
                </a:solidFill>
              </a:rPr>
              <a:t>Unpublished Ph.D., Capella University, United States </a:t>
            </a:r>
            <a:r>
              <a:rPr lang="en-US" sz="1000" dirty="0" smtClean="0">
                <a:solidFill>
                  <a:srgbClr val="0070C0"/>
                </a:solidFill>
              </a:rPr>
              <a:t>-- Minnesota</a:t>
            </a:r>
            <a:r>
              <a:rPr lang="en-US" sz="1000" dirty="0">
                <a:solidFill>
                  <a:srgbClr val="0070C0"/>
                </a:solidFill>
              </a:rPr>
              <a:t>.</a:t>
            </a:r>
            <a:endParaRPr lang="en-US" sz="1000" dirty="0" smtClean="0">
              <a:solidFill>
                <a:srgbClr val="0070C0"/>
              </a:solidFill>
            </a:endParaRPr>
          </a:p>
          <a:p>
            <a:r>
              <a:rPr lang="en-US" sz="1000" dirty="0" smtClean="0">
                <a:solidFill>
                  <a:srgbClr val="0070C0"/>
                </a:solidFill>
              </a:rPr>
              <a:t>Hammer</a:t>
            </a:r>
            <a:r>
              <a:rPr lang="en-US" sz="1000" dirty="0">
                <a:solidFill>
                  <a:srgbClr val="0070C0"/>
                </a:solidFill>
              </a:rPr>
              <a:t>, M. R., Bennett, M. J., &amp; Wiseman, R. (2003). Measuring intercultural sensitivity: </a:t>
            </a:r>
            <a:r>
              <a:rPr lang="en-US" sz="1000" dirty="0" smtClean="0">
                <a:solidFill>
                  <a:srgbClr val="0070C0"/>
                </a:solidFill>
              </a:rPr>
              <a:t>The intercultural </a:t>
            </a:r>
            <a:r>
              <a:rPr lang="en-US" sz="1000" dirty="0">
                <a:solidFill>
                  <a:srgbClr val="0070C0"/>
                </a:solidFill>
              </a:rPr>
              <a:t>development inventory. </a:t>
            </a:r>
            <a:r>
              <a:rPr lang="en-US" sz="1000" i="1" dirty="0">
                <a:solidFill>
                  <a:srgbClr val="0070C0"/>
                </a:solidFill>
              </a:rPr>
              <a:t>International Journal of Intercultural </a:t>
            </a:r>
            <a:r>
              <a:rPr lang="en-US" sz="1000" i="1" dirty="0" smtClean="0">
                <a:solidFill>
                  <a:srgbClr val="0070C0"/>
                </a:solidFill>
              </a:rPr>
              <a:t>Relations,27</a:t>
            </a:r>
            <a:r>
              <a:rPr lang="en-US" sz="1000" dirty="0" smtClean="0">
                <a:solidFill>
                  <a:srgbClr val="0070C0"/>
                </a:solidFill>
              </a:rPr>
              <a:t>(4</a:t>
            </a:r>
            <a:r>
              <a:rPr lang="en-US" sz="1000" dirty="0">
                <a:solidFill>
                  <a:srgbClr val="0070C0"/>
                </a:solidFill>
              </a:rPr>
              <a:t>), 421-465</a:t>
            </a:r>
            <a:r>
              <a:rPr lang="en-US" sz="1000" dirty="0" smtClean="0">
                <a:solidFill>
                  <a:srgbClr val="0070C0"/>
                </a:solidFill>
              </a:rPr>
              <a:t>.</a:t>
            </a:r>
          </a:p>
          <a:p>
            <a:r>
              <a:rPr lang="en-US" sz="1000" dirty="0">
                <a:solidFill>
                  <a:srgbClr val="0070C0"/>
                </a:solidFill>
              </a:rPr>
              <a:t>Iowa State University. College of Liberal Arts. Diversity. Retrieved May 15th, 2009,</a:t>
            </a:r>
          </a:p>
          <a:p>
            <a:pPr marL="0" indent="0">
              <a:buNone/>
            </a:pPr>
            <a:r>
              <a:rPr lang="en-US" sz="1000" dirty="0">
                <a:solidFill>
                  <a:srgbClr val="0070C0"/>
                </a:solidFill>
              </a:rPr>
              <a:t> </a:t>
            </a:r>
            <a:r>
              <a:rPr lang="en-US" sz="1000" dirty="0" smtClean="0">
                <a:solidFill>
                  <a:srgbClr val="0070C0"/>
                </a:solidFill>
              </a:rPr>
              <a:t>         from </a:t>
            </a:r>
            <a:r>
              <a:rPr lang="en-US" sz="1000" dirty="0">
                <a:solidFill>
                  <a:srgbClr val="0070C0"/>
                </a:solidFill>
                <a:hlinkClick r:id="rId2"/>
              </a:rPr>
              <a:t>http://</a:t>
            </a:r>
            <a:r>
              <a:rPr lang="en-US" sz="1000" dirty="0" smtClean="0">
                <a:solidFill>
                  <a:srgbClr val="0070C0"/>
                </a:solidFill>
                <a:hlinkClick r:id="rId2"/>
              </a:rPr>
              <a:t>www.las.iastate.edu/diversity.index.shtm1</a:t>
            </a:r>
            <a:endParaRPr lang="en-US" sz="1000" dirty="0" smtClean="0">
              <a:solidFill>
                <a:srgbClr val="0070C0"/>
              </a:solidFill>
            </a:endParaRPr>
          </a:p>
          <a:p>
            <a:pPr lvl="0"/>
            <a:r>
              <a:rPr lang="en-US" sz="1000" dirty="0">
                <a:solidFill>
                  <a:srgbClr val="0070C0"/>
                </a:solidFill>
              </a:rPr>
              <a:t>Moran, R. T., Harris, P. R. &amp; Moran, S. V. (2007). </a:t>
            </a:r>
            <a:r>
              <a:rPr lang="en-US" sz="1000" i="1" dirty="0">
                <a:solidFill>
                  <a:srgbClr val="0070C0"/>
                </a:solidFill>
              </a:rPr>
              <a:t>Managing cultural differences: Global leadership strategies for the 21st Century. </a:t>
            </a:r>
            <a:r>
              <a:rPr lang="en-US" sz="1000" dirty="0">
                <a:solidFill>
                  <a:srgbClr val="0070C0"/>
                </a:solidFill>
              </a:rPr>
              <a:t> (8th Ed.). Burlington, MA: Butterworth-Heinemann. </a:t>
            </a:r>
            <a:endParaRPr lang="en-US" sz="1000" dirty="0" smtClean="0">
              <a:solidFill>
                <a:srgbClr val="0070C0"/>
              </a:solidFill>
            </a:endParaRPr>
          </a:p>
          <a:p>
            <a:r>
              <a:rPr lang="en-US" sz="1000" dirty="0" smtClean="0">
                <a:solidFill>
                  <a:srgbClr val="0070C0"/>
                </a:solidFill>
              </a:rPr>
              <a:t>Peterson</a:t>
            </a:r>
            <a:r>
              <a:rPr lang="en-US" sz="1000" dirty="0">
                <a:solidFill>
                  <a:srgbClr val="0070C0"/>
                </a:solidFill>
              </a:rPr>
              <a:t>, B. (2004). </a:t>
            </a:r>
            <a:r>
              <a:rPr lang="en-US" sz="1000" i="1" dirty="0">
                <a:solidFill>
                  <a:srgbClr val="0070C0"/>
                </a:solidFill>
              </a:rPr>
              <a:t>Cultural intelligence. A guide to working with people from other </a:t>
            </a:r>
            <a:r>
              <a:rPr lang="en-US" sz="1000" i="1" dirty="0" smtClean="0">
                <a:solidFill>
                  <a:srgbClr val="0070C0"/>
                </a:solidFill>
              </a:rPr>
              <a:t>cultures</a:t>
            </a:r>
            <a:r>
              <a:rPr lang="en-US" sz="1000" dirty="0" smtClean="0">
                <a:solidFill>
                  <a:srgbClr val="0070C0"/>
                </a:solidFill>
              </a:rPr>
              <a:t>. Yarmounth</a:t>
            </a:r>
            <a:r>
              <a:rPr lang="en-US" sz="1000" dirty="0">
                <a:solidFill>
                  <a:srgbClr val="0070C0"/>
                </a:solidFill>
              </a:rPr>
              <a:t>, Main: Intercultural Press</a:t>
            </a:r>
            <a:r>
              <a:rPr lang="en-US" sz="1000" dirty="0" smtClean="0">
                <a:solidFill>
                  <a:srgbClr val="0070C0"/>
                </a:solidFill>
              </a:rPr>
              <a:t>.</a:t>
            </a:r>
          </a:p>
          <a:p>
            <a:r>
              <a:rPr lang="en-US" sz="1000" dirty="0" smtClean="0">
                <a:solidFill>
                  <a:srgbClr val="0070C0"/>
                </a:solidFill>
              </a:rPr>
              <a:t>Talent Retention and the International Assignment. Retrieved October 7</a:t>
            </a:r>
            <a:r>
              <a:rPr lang="en-US" sz="1000" baseline="30000" dirty="0" smtClean="0">
                <a:solidFill>
                  <a:srgbClr val="0070C0"/>
                </a:solidFill>
              </a:rPr>
              <a:t>th</a:t>
            </a:r>
            <a:r>
              <a:rPr lang="en-US" sz="1000" dirty="0" smtClean="0">
                <a:solidFill>
                  <a:srgbClr val="0070C0"/>
                </a:solidFill>
              </a:rPr>
              <a:t>, 2013, from </a:t>
            </a:r>
            <a:r>
              <a:rPr lang="en-US" sz="1000" i="1" dirty="0">
                <a:solidFill>
                  <a:srgbClr val="0070C0"/>
                </a:solidFill>
              </a:rPr>
              <a:t>www.spe.org/publications/tt/documents/v1n4_hr_perspective.pdf</a:t>
            </a:r>
            <a:r>
              <a:rPr lang="en-US" sz="1000" dirty="0">
                <a:solidFill>
                  <a:srgbClr val="0070C0"/>
                </a:solidFill>
              </a:rPr>
              <a:t> </a:t>
            </a:r>
          </a:p>
          <a:p>
            <a:r>
              <a:rPr lang="en-US" sz="1000" dirty="0">
                <a:solidFill>
                  <a:srgbClr val="0070C0"/>
                </a:solidFill>
              </a:rPr>
              <a:t>Zhu, Y. (2001). Using a knowledge-based approach to develop student intercultural competence</a:t>
            </a:r>
          </a:p>
          <a:p>
            <a:pPr marL="0" indent="0">
              <a:buNone/>
            </a:pPr>
            <a:r>
              <a:rPr lang="en-US" sz="1000" dirty="0" smtClean="0">
                <a:solidFill>
                  <a:srgbClr val="0070C0"/>
                </a:solidFill>
              </a:rPr>
              <a:t>          in </a:t>
            </a:r>
            <a:r>
              <a:rPr lang="en-US" sz="1000" dirty="0">
                <a:solidFill>
                  <a:srgbClr val="0070C0"/>
                </a:solidFill>
              </a:rPr>
              <a:t>industry. </a:t>
            </a:r>
            <a:r>
              <a:rPr lang="en-US" sz="1000" i="1" dirty="0">
                <a:solidFill>
                  <a:srgbClr val="0070C0"/>
                </a:solidFill>
              </a:rPr>
              <a:t>Business Communication Quarterly, 64</a:t>
            </a:r>
            <a:r>
              <a:rPr lang="en-US" sz="1000" dirty="0">
                <a:solidFill>
                  <a:srgbClr val="0070C0"/>
                </a:solidFill>
              </a:rPr>
              <a:t>(3), 102.</a:t>
            </a:r>
          </a:p>
        </p:txBody>
      </p:sp>
    </p:spTree>
    <p:extLst>
      <p:ext uri="{BB962C8B-B14F-4D97-AF65-F5344CB8AC3E}">
        <p14:creationId xmlns:p14="http://schemas.microsoft.com/office/powerpoint/2010/main" val="117835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14800"/>
            <a:ext cx="8534400" cy="914400"/>
          </a:xfrm>
        </p:spPr>
        <p:txBody>
          <a:bodyPr/>
          <a:lstStyle/>
          <a:p>
            <a:pPr marL="0" indent="0">
              <a:buNone/>
            </a:pPr>
            <a:endParaRPr lang="en-US" dirty="0">
              <a:solidFill>
                <a:srgbClr val="0070C0"/>
              </a:solidFill>
            </a:endParaRPr>
          </a:p>
          <a:p>
            <a:pPr marL="0" indent="0" algn="r">
              <a:buNone/>
            </a:pPr>
            <a:endParaRPr lang="en-US" sz="1400" dirty="0" smtClean="0"/>
          </a:p>
          <a:p>
            <a:pPr marL="0" indent="0" algn="r">
              <a:buNone/>
            </a:pPr>
            <a:endParaRPr lang="en-US" sz="1400" dirty="0"/>
          </a:p>
          <a:p>
            <a:pPr marL="0" indent="0" algn="r">
              <a:buNone/>
            </a:pPr>
            <a:r>
              <a:rPr lang="en-US" sz="1400" dirty="0" smtClean="0"/>
              <a:t>Pew </a:t>
            </a:r>
            <a:r>
              <a:rPr lang="en-US" sz="1400" dirty="0"/>
              <a:t>Research Center, </a:t>
            </a:r>
            <a:r>
              <a:rPr lang="en-US" sz="1400" dirty="0" smtClean="0"/>
              <a:t>2011</a:t>
            </a:r>
          </a:p>
          <a:p>
            <a:pPr marL="0" indent="0" algn="r">
              <a:buNone/>
            </a:pPr>
            <a:r>
              <a:rPr lang="en-US" sz="1400" dirty="0" smtClean="0"/>
              <a:t>http</a:t>
            </a:r>
            <a:r>
              <a:rPr lang="en-US" sz="1400" dirty="0"/>
              <a:t>://www.pewhispanic.org/states/state/ca/</a:t>
            </a:r>
          </a:p>
          <a:p>
            <a:pPr marL="0" indent="0" algn="r">
              <a:buNone/>
            </a:pPr>
            <a:endParaRPr lang="es-MX" sz="2000" dirty="0"/>
          </a:p>
        </p:txBody>
      </p:sp>
      <p:sp>
        <p:nvSpPr>
          <p:cNvPr id="7" name="TextBox 6"/>
          <p:cNvSpPr txBox="1"/>
          <p:nvPr/>
        </p:nvSpPr>
        <p:spPr>
          <a:xfrm>
            <a:off x="457200" y="1295400"/>
            <a:ext cx="8077200" cy="2985433"/>
          </a:xfrm>
          <a:prstGeom prst="rect">
            <a:avLst/>
          </a:prstGeom>
          <a:noFill/>
        </p:spPr>
        <p:txBody>
          <a:bodyPr wrap="square" rtlCol="0">
            <a:spAutoFit/>
          </a:bodyPr>
          <a:lstStyle/>
          <a:p>
            <a:pPr algn="ctr"/>
            <a:endParaRPr lang="en-US" sz="4400" b="1" dirty="0" smtClean="0">
              <a:solidFill>
                <a:srgbClr val="0070C0"/>
              </a:solidFill>
            </a:endParaRPr>
          </a:p>
          <a:p>
            <a:pPr algn="ctr"/>
            <a:r>
              <a:rPr lang="en-US" sz="4800" b="1" dirty="0" smtClean="0">
                <a:solidFill>
                  <a:srgbClr val="0070C0"/>
                </a:solidFill>
                <a:latin typeface="Cambria" panose="02040503050406030204" pitchFamily="18" charset="0"/>
              </a:rPr>
              <a:t>Latinos represents </a:t>
            </a:r>
            <a:r>
              <a:rPr lang="en-US" sz="4800" b="1" dirty="0">
                <a:solidFill>
                  <a:srgbClr val="00B050"/>
                </a:solidFill>
                <a:latin typeface="Cambria" panose="02040503050406030204" pitchFamily="18" charset="0"/>
              </a:rPr>
              <a:t>51%</a:t>
            </a:r>
          </a:p>
          <a:p>
            <a:pPr algn="ctr"/>
            <a:r>
              <a:rPr lang="en-US" sz="4800" b="1" dirty="0" smtClean="0">
                <a:solidFill>
                  <a:srgbClr val="0070C0"/>
                </a:solidFill>
                <a:latin typeface="Cambria" panose="02040503050406030204" pitchFamily="18" charset="0"/>
              </a:rPr>
              <a:t>percent of all </a:t>
            </a:r>
          </a:p>
          <a:p>
            <a:pPr algn="ctr"/>
            <a:r>
              <a:rPr lang="en-US" sz="4800" b="1" dirty="0" smtClean="0">
                <a:solidFill>
                  <a:srgbClr val="0070C0"/>
                </a:solidFill>
                <a:latin typeface="Cambria" panose="02040503050406030204" pitchFamily="18" charset="0"/>
              </a:rPr>
              <a:t>K-12 Students in California</a:t>
            </a:r>
          </a:p>
        </p:txBody>
      </p:sp>
      <p:pic>
        <p:nvPicPr>
          <p:cNvPr id="6" name="Picture 6" descr="Image result for 4-h california"/>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898470" y="457200"/>
            <a:ext cx="1263445" cy="1424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4121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UC ANR 4-H en espano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UC ANR 4-H en espanol</Template>
  <TotalTime>9303</TotalTime>
  <Words>3093</Words>
  <Application>Microsoft Office PowerPoint</Application>
  <PresentationFormat>On-screen Show (4:3)</PresentationFormat>
  <Paragraphs>515</Paragraphs>
  <Slides>81</Slides>
  <Notes>17</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81</vt:i4>
      </vt:variant>
    </vt:vector>
  </HeadingPairs>
  <TitlesOfParts>
    <vt:vector size="96" baseType="lpstr">
      <vt:lpstr>ＭＳ Ｐゴシック</vt:lpstr>
      <vt:lpstr>Aharoni</vt:lpstr>
      <vt:lpstr>Algerian</vt:lpstr>
      <vt:lpstr>Arial</vt:lpstr>
      <vt:lpstr>Bauhaus 93</vt:lpstr>
      <vt:lpstr>Calibri</vt:lpstr>
      <vt:lpstr>Cambria</vt:lpstr>
      <vt:lpstr>Comic Sans MS</vt:lpstr>
      <vt:lpstr>Cordia New</vt:lpstr>
      <vt:lpstr>Garamond</vt:lpstr>
      <vt:lpstr>Mangal</vt:lpstr>
      <vt:lpstr>Times New Roman</vt:lpstr>
      <vt:lpstr>Wingdings</vt:lpstr>
      <vt:lpstr>UC ANR 4-H en espanol</vt:lpstr>
      <vt:lpstr>Custom Design</vt:lpstr>
      <vt:lpstr>    NERAOC 2017 National Extension and Research Administrative Officers   Working with people from other cultures: a challenge or an opportunity? Facing the new demographic of the United States   </vt:lpstr>
      <vt:lpstr>PowerPoint Presentation</vt:lpstr>
      <vt:lpstr>Expected Outcome</vt:lpstr>
      <vt:lpstr>Diversity Bingo</vt:lpstr>
      <vt:lpstr>America by the Numbers</vt:lpstr>
      <vt:lpstr>PowerPoint Presentation</vt:lpstr>
      <vt:lpstr>PowerPoint Presentation</vt:lpstr>
      <vt:lpstr>PowerPoint Presentation</vt:lpstr>
      <vt:lpstr>PowerPoint Presentation</vt:lpstr>
      <vt:lpstr>California…</vt:lpstr>
      <vt:lpstr>PowerPoint Presentation</vt:lpstr>
      <vt:lpstr>Let’s Start with Some Definitions</vt:lpstr>
      <vt:lpstr>PowerPoint Presentation</vt:lpstr>
      <vt:lpstr>PowerPoint Presentation</vt:lpstr>
      <vt:lpstr>PowerPoint Presentation</vt:lpstr>
      <vt:lpstr>PowerPoint Presentation</vt:lpstr>
      <vt:lpstr>Diversity</vt:lpstr>
      <vt:lpstr>PowerPoint Presentation</vt:lpstr>
      <vt:lpstr>Belonging…..</vt:lpstr>
      <vt:lpstr>PowerPoint Presentation</vt:lpstr>
      <vt:lpstr>PowerPoint Presentation</vt:lpstr>
      <vt:lpstr>Be aware that we are different!!!!</vt:lpstr>
      <vt:lpstr>But…find a way to work together!!!!</vt:lpstr>
      <vt:lpstr>The Lewis Model of Culture</vt:lpstr>
      <vt:lpstr>How different we are!</vt:lpstr>
      <vt:lpstr>How different we are!</vt:lpstr>
      <vt:lpstr>PowerPoint Presentation</vt:lpstr>
      <vt:lpstr>Going back to the original question….</vt:lpstr>
      <vt:lpstr> Why is it so HARD? </vt:lpstr>
      <vt:lpstr>     But we need to do it anyway….   How can I approach people from different cultures? How can I do it without offending them?   How, how, how, how, how… </vt:lpstr>
      <vt:lpstr>PowerPoint Presentation</vt:lpstr>
      <vt:lpstr>PowerPoint Presentation</vt:lpstr>
      <vt:lpstr>UC ANR Diversity &amp; Inclusion Action Plan</vt:lpstr>
      <vt:lpstr>PowerPoint Presentation</vt:lpstr>
      <vt:lpstr> IDI Initiative </vt:lpstr>
      <vt:lpstr>PowerPoint Presentation</vt:lpstr>
      <vt:lpstr>Summary Orientation Description</vt:lpstr>
      <vt:lpstr>Summary Orientation Description</vt:lpstr>
      <vt:lpstr> Diversity Workgroup  </vt:lpstr>
      <vt:lpstr>PowerPoint Presentation</vt:lpstr>
      <vt:lpstr>UC ANR Diversity &amp; Inclusion Initiative  (4-H YDP)</vt:lpstr>
      <vt:lpstr> UC ANR Diversity &amp; Inclusion  Initiative </vt:lpstr>
      <vt:lpstr>Where are we right now?</vt:lpstr>
      <vt:lpstr>PowerPoint Presentation</vt:lpstr>
      <vt:lpstr>PowerPoint Presentation</vt:lpstr>
      <vt:lpstr>Delivering Trainings around the State </vt:lpstr>
      <vt:lpstr>Testing our Options </vt:lpstr>
      <vt:lpstr>UC ANR Diversity &amp; Inclusion Evaluation Plan includes…</vt:lpstr>
      <vt:lpstr>PowerPoint Presentation</vt:lpstr>
      <vt:lpstr>Bilingual Marketing Materials</vt:lpstr>
      <vt:lpstr>Becoming National Leaders </vt:lpstr>
      <vt:lpstr> Social Media </vt:lpstr>
      <vt:lpstr>Bilingual presentations  4-H, Formando líderes /  4-H, Developing leaders</vt:lpstr>
      <vt:lpstr>PowerPoint Presentation</vt:lpstr>
      <vt:lpstr>PowerPoint Presentation</vt:lpstr>
      <vt:lpstr>       2. Identify where YOU are</vt:lpstr>
      <vt:lpstr> IDI Orientations Denial</vt:lpstr>
      <vt:lpstr>Denial </vt:lpstr>
      <vt:lpstr>Polarization</vt:lpstr>
      <vt:lpstr>Minimization </vt:lpstr>
      <vt:lpstr>Minimization</vt:lpstr>
      <vt:lpstr>Acceptance &amp; Adaptation </vt:lpstr>
      <vt:lpstr>Acceptance &amp; Adaptation </vt:lpstr>
      <vt:lpstr>Follow The Platinum Rule</vt:lpstr>
      <vt:lpstr>   So….what is NEXT? Where should we start? </vt:lpstr>
      <vt:lpstr>Lupita’s Rules to Build an Intercultural Competent Community</vt:lpstr>
      <vt:lpstr> Rule # 1 </vt:lpstr>
      <vt:lpstr>PowerPoint Presentation</vt:lpstr>
      <vt:lpstr>Rule # 3</vt:lpstr>
      <vt:lpstr>Rule # 4</vt:lpstr>
      <vt:lpstr>Rule # 5</vt:lpstr>
      <vt:lpstr>Rule # 6</vt:lpstr>
      <vt:lpstr>Rule # 7 </vt:lpstr>
      <vt:lpstr>Rule # 8</vt:lpstr>
      <vt:lpstr>Rule # 9</vt:lpstr>
      <vt:lpstr>PowerPoint Presentation</vt:lpstr>
      <vt:lpstr>PowerPoint Presentation</vt:lpstr>
      <vt:lpstr>Expected Outcome</vt:lpstr>
      <vt:lpstr>PowerPoint Presentation</vt:lpstr>
      <vt:lpstr>PowerPoint Presentation</vt:lpstr>
      <vt:lpstr>References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FeMoncloa</dc:creator>
  <cp:lastModifiedBy>Maria Guadalupe Fabregas Janeiro</cp:lastModifiedBy>
  <cp:revision>233</cp:revision>
  <cp:lastPrinted>2016-07-29T15:46:44Z</cp:lastPrinted>
  <dcterms:created xsi:type="dcterms:W3CDTF">2016-03-22T13:56:24Z</dcterms:created>
  <dcterms:modified xsi:type="dcterms:W3CDTF">2017-04-18T21:26:35Z</dcterms:modified>
</cp:coreProperties>
</file>